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eo Sans Bold" charset="1" panose="020B0804030504040204"/>
      <p:regular r:id="rId16"/>
    </p:embeddedFon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Berkshire Swash" charset="1" panose="02000505000000020003"/>
      <p:regular r:id="rId19"/>
    </p:embeddedFont>
    <p:embeddedFont>
      <p:font typeface="Droid Arabic Kufi Bold" charset="1" panose="020B0806030804020204"/>
      <p:regular r:id="rId20"/>
    </p:embeddedFont>
    <p:embeddedFont>
      <p:font typeface="Droid Arabic Kufi" charset="1" panose="020B0606030804020204"/>
      <p:regular r:id="rId21"/>
    </p:embeddedFont>
    <p:embeddedFont>
      <p:font typeface="Gladiola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7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17" t="0" r="-33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1076D">
                    <a:alpha val="64000"/>
                  </a:srgbClr>
                </a:gs>
                <a:gs pos="100000">
                  <a:srgbClr val="144357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598616" y="8078757"/>
            <a:ext cx="5244214" cy="1378534"/>
          </a:xfrm>
          <a:custGeom>
            <a:avLst/>
            <a:gdLst/>
            <a:ahLst/>
            <a:cxnLst/>
            <a:rect r="r" b="b" t="t" l="l"/>
            <a:pathLst>
              <a:path h="1378534" w="5244214">
                <a:moveTo>
                  <a:pt x="0" y="0"/>
                </a:moveTo>
                <a:lnTo>
                  <a:pt x="5244213" y="0"/>
                </a:lnTo>
                <a:lnTo>
                  <a:pt x="5244213" y="1378534"/>
                </a:lnTo>
                <a:lnTo>
                  <a:pt x="0" y="137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637193" y="2624764"/>
            <a:ext cx="5244214" cy="1378534"/>
          </a:xfrm>
          <a:custGeom>
            <a:avLst/>
            <a:gdLst/>
            <a:ahLst/>
            <a:cxnLst/>
            <a:rect r="r" b="b" t="t" l="l"/>
            <a:pathLst>
              <a:path h="1378534" w="5244214">
                <a:moveTo>
                  <a:pt x="5244214" y="0"/>
                </a:moveTo>
                <a:lnTo>
                  <a:pt x="0" y="0"/>
                </a:lnTo>
                <a:lnTo>
                  <a:pt x="0" y="1378534"/>
                </a:lnTo>
                <a:lnTo>
                  <a:pt x="5244214" y="1378534"/>
                </a:lnTo>
                <a:lnTo>
                  <a:pt x="52442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3085" y="2238919"/>
            <a:ext cx="1658436" cy="1603308"/>
          </a:xfrm>
          <a:custGeom>
            <a:avLst/>
            <a:gdLst/>
            <a:ahLst/>
            <a:cxnLst/>
            <a:rect r="r" b="b" t="t" l="l"/>
            <a:pathLst>
              <a:path h="1603308" w="1658436">
                <a:moveTo>
                  <a:pt x="0" y="0"/>
                </a:moveTo>
                <a:lnTo>
                  <a:pt x="1658436" y="0"/>
                </a:lnTo>
                <a:lnTo>
                  <a:pt x="1658436" y="1603308"/>
                </a:lnTo>
                <a:lnTo>
                  <a:pt x="0" y="1603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34650" y="3964168"/>
            <a:ext cx="13018700" cy="292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97"/>
              </a:lnSpc>
            </a:pPr>
            <a:r>
              <a:rPr lang="en-US" sz="15569" b="true">
                <a:solidFill>
                  <a:srgbClr val="00FFD1"/>
                </a:solidFill>
                <a:latin typeface="Neo Sans Bold"/>
                <a:ea typeface="Neo Sans Bold"/>
                <a:cs typeface="Neo Sans Bold"/>
                <a:sym typeface="Neo Sans Bold"/>
              </a:rPr>
              <a:t>EHSAN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4611" y="765175"/>
            <a:ext cx="5004908" cy="4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C++ DESKTOP APPLICATION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16900" y="3175654"/>
            <a:ext cx="8054200" cy="137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8"/>
              </a:lnSpc>
            </a:pPr>
            <a:r>
              <a:rPr lang="en-US" sz="7341" b="true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Introduction to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419047" y="7357765"/>
            <a:ext cx="1725868" cy="1668498"/>
          </a:xfrm>
          <a:custGeom>
            <a:avLst/>
            <a:gdLst/>
            <a:ahLst/>
            <a:cxnLst/>
            <a:rect r="r" b="b" t="t" l="l"/>
            <a:pathLst>
              <a:path h="1668498" w="1725868">
                <a:moveTo>
                  <a:pt x="0" y="0"/>
                </a:moveTo>
                <a:lnTo>
                  <a:pt x="1725868" y="0"/>
                </a:lnTo>
                <a:lnTo>
                  <a:pt x="1725868" y="1668498"/>
                </a:lnTo>
                <a:lnTo>
                  <a:pt x="0" y="1668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17" t="0" r="-33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1076D">
                    <a:alpha val="64000"/>
                  </a:srgbClr>
                </a:gs>
                <a:gs pos="100000">
                  <a:srgbClr val="144357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27094" y="8441398"/>
            <a:ext cx="15740058" cy="931202"/>
            <a:chOff x="0" y="0"/>
            <a:chExt cx="4145530" cy="2452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5530" cy="245255"/>
            </a:xfrm>
            <a:custGeom>
              <a:avLst/>
              <a:gdLst/>
              <a:ahLst/>
              <a:cxnLst/>
              <a:rect r="r" b="b" t="t" l="l"/>
              <a:pathLst>
                <a:path h="245255" w="4145530">
                  <a:moveTo>
                    <a:pt x="17707" y="0"/>
                  </a:moveTo>
                  <a:lnTo>
                    <a:pt x="4127823" y="0"/>
                  </a:lnTo>
                  <a:cubicBezTo>
                    <a:pt x="4137602" y="0"/>
                    <a:pt x="4145530" y="7928"/>
                    <a:pt x="4145530" y="17707"/>
                  </a:cubicBezTo>
                  <a:lnTo>
                    <a:pt x="4145530" y="227548"/>
                  </a:lnTo>
                  <a:cubicBezTo>
                    <a:pt x="4145530" y="232244"/>
                    <a:pt x="4143665" y="236748"/>
                    <a:pt x="4140344" y="240069"/>
                  </a:cubicBezTo>
                  <a:cubicBezTo>
                    <a:pt x="4137023" y="243389"/>
                    <a:pt x="4132519" y="245255"/>
                    <a:pt x="4127823" y="245255"/>
                  </a:cubicBezTo>
                  <a:lnTo>
                    <a:pt x="17707" y="245255"/>
                  </a:lnTo>
                  <a:cubicBezTo>
                    <a:pt x="13011" y="245255"/>
                    <a:pt x="8507" y="243389"/>
                    <a:pt x="5186" y="240069"/>
                  </a:cubicBezTo>
                  <a:cubicBezTo>
                    <a:pt x="1866" y="236748"/>
                    <a:pt x="0" y="232244"/>
                    <a:pt x="0" y="227548"/>
                  </a:cubicBezTo>
                  <a:lnTo>
                    <a:pt x="0" y="17707"/>
                  </a:lnTo>
                  <a:cubicBezTo>
                    <a:pt x="0" y="13011"/>
                    <a:pt x="1866" y="8507"/>
                    <a:pt x="5186" y="5186"/>
                  </a:cubicBezTo>
                  <a:cubicBezTo>
                    <a:pt x="8507" y="1866"/>
                    <a:pt x="13011" y="0"/>
                    <a:pt x="17707" y="0"/>
                  </a:cubicBezTo>
                  <a:close/>
                </a:path>
              </a:pathLst>
            </a:custGeom>
            <a:solidFill>
              <a:srgbClr val="21DEE8">
                <a:alpha val="1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145530" cy="311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7094" y="8441398"/>
            <a:ext cx="15614000" cy="931202"/>
            <a:chOff x="0" y="0"/>
            <a:chExt cx="4112329" cy="2452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12329" cy="245255"/>
            </a:xfrm>
            <a:custGeom>
              <a:avLst/>
              <a:gdLst/>
              <a:ahLst/>
              <a:cxnLst/>
              <a:rect r="r" b="b" t="t" l="l"/>
              <a:pathLst>
                <a:path h="245255" w="4112329">
                  <a:moveTo>
                    <a:pt x="17850" y="0"/>
                  </a:moveTo>
                  <a:lnTo>
                    <a:pt x="4094479" y="0"/>
                  </a:lnTo>
                  <a:cubicBezTo>
                    <a:pt x="4099213" y="0"/>
                    <a:pt x="4103753" y="1881"/>
                    <a:pt x="4107101" y="5228"/>
                  </a:cubicBezTo>
                  <a:cubicBezTo>
                    <a:pt x="4110449" y="8576"/>
                    <a:pt x="4112329" y="13116"/>
                    <a:pt x="4112329" y="17850"/>
                  </a:cubicBezTo>
                  <a:lnTo>
                    <a:pt x="4112329" y="227405"/>
                  </a:lnTo>
                  <a:cubicBezTo>
                    <a:pt x="4112329" y="232139"/>
                    <a:pt x="4110449" y="236679"/>
                    <a:pt x="4107101" y="240027"/>
                  </a:cubicBezTo>
                  <a:cubicBezTo>
                    <a:pt x="4103753" y="243374"/>
                    <a:pt x="4099213" y="245255"/>
                    <a:pt x="4094479" y="245255"/>
                  </a:cubicBezTo>
                  <a:lnTo>
                    <a:pt x="17850" y="245255"/>
                  </a:lnTo>
                  <a:cubicBezTo>
                    <a:pt x="13116" y="245255"/>
                    <a:pt x="8576" y="243374"/>
                    <a:pt x="5228" y="240027"/>
                  </a:cubicBezTo>
                  <a:cubicBezTo>
                    <a:pt x="1881" y="236679"/>
                    <a:pt x="0" y="232139"/>
                    <a:pt x="0" y="227405"/>
                  </a:cubicBezTo>
                  <a:lnTo>
                    <a:pt x="0" y="17850"/>
                  </a:lnTo>
                  <a:cubicBezTo>
                    <a:pt x="0" y="13116"/>
                    <a:pt x="1881" y="8576"/>
                    <a:pt x="5228" y="5228"/>
                  </a:cubicBezTo>
                  <a:cubicBezTo>
                    <a:pt x="8576" y="1881"/>
                    <a:pt x="13116" y="0"/>
                    <a:pt x="178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004AB8">
                      <a:alpha val="100000"/>
                    </a:srgbClr>
                  </a:gs>
                  <a:gs pos="100000">
                    <a:srgbClr val="00FFD1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4112329" cy="311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60336" y="8652999"/>
            <a:ext cx="641889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DR. MOHAMMED ABDELFATTAH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5142" y="8652999"/>
            <a:ext cx="626225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EHSAN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7015" y="8652999"/>
            <a:ext cx="98701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grpSp>
        <p:nvGrpSpPr>
          <p:cNvPr name="Group 16" id="16"/>
          <p:cNvGrpSpPr/>
          <p:nvPr/>
        </p:nvGrpSpPr>
        <p:grpSpPr>
          <a:xfrm rot="-10800000">
            <a:off x="-5146894" y="2215935"/>
            <a:ext cx="8212531" cy="47625"/>
            <a:chOff x="0" y="0"/>
            <a:chExt cx="2162971" cy="12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62971" cy="12543"/>
            </a:xfrm>
            <a:custGeom>
              <a:avLst/>
              <a:gdLst/>
              <a:ahLst/>
              <a:cxnLst/>
              <a:rect r="r" b="b" t="t" l="l"/>
              <a:pathLst>
                <a:path h="12543" w="2162971">
                  <a:moveTo>
                    <a:pt x="0" y="0"/>
                  </a:moveTo>
                  <a:lnTo>
                    <a:pt x="2162971" y="0"/>
                  </a:lnTo>
                  <a:lnTo>
                    <a:pt x="21629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162971" cy="7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0800000">
            <a:off x="2834801" y="2124330"/>
            <a:ext cx="230836" cy="23083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315205" y="7479201"/>
            <a:ext cx="8212531" cy="47625"/>
            <a:chOff x="0" y="0"/>
            <a:chExt cx="2162971" cy="1254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62971" cy="12543"/>
            </a:xfrm>
            <a:custGeom>
              <a:avLst/>
              <a:gdLst/>
              <a:ahLst/>
              <a:cxnLst/>
              <a:rect r="r" b="b" t="t" l="l"/>
              <a:pathLst>
                <a:path h="12543" w="2162971">
                  <a:moveTo>
                    <a:pt x="0" y="0"/>
                  </a:moveTo>
                  <a:lnTo>
                    <a:pt x="2162971" y="0"/>
                  </a:lnTo>
                  <a:lnTo>
                    <a:pt x="21629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162971" cy="7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315205" y="7387596"/>
            <a:ext cx="230836" cy="23083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176366" y="5899706"/>
            <a:ext cx="1658436" cy="1603308"/>
          </a:xfrm>
          <a:custGeom>
            <a:avLst/>
            <a:gdLst/>
            <a:ahLst/>
            <a:cxnLst/>
            <a:rect r="r" b="b" t="t" l="l"/>
            <a:pathLst>
              <a:path h="1603308" w="1658436">
                <a:moveTo>
                  <a:pt x="0" y="0"/>
                </a:moveTo>
                <a:lnTo>
                  <a:pt x="1658435" y="0"/>
                </a:lnTo>
                <a:lnTo>
                  <a:pt x="1658435" y="1603308"/>
                </a:lnTo>
                <a:lnTo>
                  <a:pt x="0" y="1603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341284" y="2263560"/>
            <a:ext cx="1725868" cy="1668498"/>
          </a:xfrm>
          <a:custGeom>
            <a:avLst/>
            <a:gdLst/>
            <a:ahLst/>
            <a:cxnLst/>
            <a:rect r="r" b="b" t="t" l="l"/>
            <a:pathLst>
              <a:path h="1668498" w="1725868">
                <a:moveTo>
                  <a:pt x="0" y="0"/>
                </a:moveTo>
                <a:lnTo>
                  <a:pt x="1725868" y="0"/>
                </a:lnTo>
                <a:lnTo>
                  <a:pt x="1725868" y="1668498"/>
                </a:lnTo>
                <a:lnTo>
                  <a:pt x="0" y="1668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74611" y="765175"/>
            <a:ext cx="5095744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C++ DESKTOP APPLICATION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5423575" y="3400389"/>
            <a:ext cx="6586880" cy="3987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0"/>
              </a:lnSpc>
            </a:pPr>
            <a:r>
              <a:rPr lang="en-US" sz="18488">
                <a:solidFill>
                  <a:srgbClr val="FFFFFF"/>
                </a:solidFill>
                <a:latin typeface="Gladiola"/>
                <a:ea typeface="Gladiola"/>
                <a:cs typeface="Gladiola"/>
                <a:sym typeface="Gladiola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17" t="0" r="-33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3387" y="435840"/>
            <a:ext cx="18288000" cy="9415320"/>
            <a:chOff x="0" y="0"/>
            <a:chExt cx="4816593" cy="24797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479755"/>
            </a:xfrm>
            <a:custGeom>
              <a:avLst/>
              <a:gdLst/>
              <a:ahLst/>
              <a:cxnLst/>
              <a:rect r="r" b="b" t="t" l="l"/>
              <a:pathLst>
                <a:path h="247975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479755"/>
                  </a:lnTo>
                  <a:lnTo>
                    <a:pt x="0" y="2479755"/>
                  </a:lnTo>
                  <a:close/>
                </a:path>
              </a:pathLst>
            </a:custGeom>
            <a:gradFill rotWithShape="true">
              <a:gsLst>
                <a:gs pos="0">
                  <a:srgbClr val="11076D">
                    <a:alpha val="64000"/>
                  </a:srgbClr>
                </a:gs>
                <a:gs pos="100000">
                  <a:srgbClr val="144357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536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1301" y="1734032"/>
            <a:ext cx="17858623" cy="6818935"/>
            <a:chOff x="0" y="0"/>
            <a:chExt cx="3895571" cy="14874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95571" cy="1487441"/>
            </a:xfrm>
            <a:custGeom>
              <a:avLst/>
              <a:gdLst/>
              <a:ahLst/>
              <a:cxnLst/>
              <a:rect r="r" b="b" t="t" l="l"/>
              <a:pathLst>
                <a:path h="1487441" w="3895571">
                  <a:moveTo>
                    <a:pt x="22109" y="0"/>
                  </a:moveTo>
                  <a:lnTo>
                    <a:pt x="3873462" y="0"/>
                  </a:lnTo>
                  <a:cubicBezTo>
                    <a:pt x="3879326" y="0"/>
                    <a:pt x="3884949" y="2329"/>
                    <a:pt x="3889096" y="6476"/>
                  </a:cubicBezTo>
                  <a:cubicBezTo>
                    <a:pt x="3893242" y="10622"/>
                    <a:pt x="3895571" y="16245"/>
                    <a:pt x="3895571" y="22109"/>
                  </a:cubicBezTo>
                  <a:lnTo>
                    <a:pt x="3895571" y="1465332"/>
                  </a:lnTo>
                  <a:cubicBezTo>
                    <a:pt x="3895571" y="1471196"/>
                    <a:pt x="3893242" y="1476819"/>
                    <a:pt x="3889096" y="1480965"/>
                  </a:cubicBezTo>
                  <a:cubicBezTo>
                    <a:pt x="3884949" y="1485112"/>
                    <a:pt x="3879326" y="1487441"/>
                    <a:pt x="3873462" y="1487441"/>
                  </a:cubicBezTo>
                  <a:lnTo>
                    <a:pt x="22109" y="1487441"/>
                  </a:lnTo>
                  <a:cubicBezTo>
                    <a:pt x="16245" y="1487441"/>
                    <a:pt x="10622" y="1485112"/>
                    <a:pt x="6476" y="1480965"/>
                  </a:cubicBezTo>
                  <a:cubicBezTo>
                    <a:pt x="2329" y="1476819"/>
                    <a:pt x="0" y="1471196"/>
                    <a:pt x="0" y="1465332"/>
                  </a:cubicBezTo>
                  <a:lnTo>
                    <a:pt x="0" y="22109"/>
                  </a:lnTo>
                  <a:cubicBezTo>
                    <a:pt x="0" y="16245"/>
                    <a:pt x="2329" y="10622"/>
                    <a:pt x="6476" y="6476"/>
                  </a:cubicBezTo>
                  <a:cubicBezTo>
                    <a:pt x="10622" y="2329"/>
                    <a:pt x="16245" y="0"/>
                    <a:pt x="22109" y="0"/>
                  </a:cubicBezTo>
                  <a:close/>
                </a:path>
              </a:pathLst>
            </a:custGeom>
            <a:solidFill>
              <a:srgbClr val="21DEE8">
                <a:alpha val="1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3895571" cy="1554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1301" y="1734032"/>
            <a:ext cx="18005398" cy="6932480"/>
            <a:chOff x="0" y="0"/>
            <a:chExt cx="3927588" cy="15122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27588" cy="1512209"/>
            </a:xfrm>
            <a:custGeom>
              <a:avLst/>
              <a:gdLst/>
              <a:ahLst/>
              <a:cxnLst/>
              <a:rect r="r" b="b" t="t" l="l"/>
              <a:pathLst>
                <a:path h="1512209" w="3927588">
                  <a:moveTo>
                    <a:pt x="21929" y="0"/>
                  </a:moveTo>
                  <a:lnTo>
                    <a:pt x="3905659" y="0"/>
                  </a:lnTo>
                  <a:cubicBezTo>
                    <a:pt x="3911475" y="0"/>
                    <a:pt x="3917052" y="2310"/>
                    <a:pt x="3921165" y="6423"/>
                  </a:cubicBezTo>
                  <a:cubicBezTo>
                    <a:pt x="3925277" y="10535"/>
                    <a:pt x="3927588" y="16113"/>
                    <a:pt x="3927588" y="21929"/>
                  </a:cubicBezTo>
                  <a:lnTo>
                    <a:pt x="3927588" y="1490280"/>
                  </a:lnTo>
                  <a:cubicBezTo>
                    <a:pt x="3927588" y="1502391"/>
                    <a:pt x="3917770" y="1512209"/>
                    <a:pt x="3905659" y="1512209"/>
                  </a:cubicBezTo>
                  <a:lnTo>
                    <a:pt x="21929" y="1512209"/>
                  </a:lnTo>
                  <a:cubicBezTo>
                    <a:pt x="9818" y="1512209"/>
                    <a:pt x="0" y="1502391"/>
                    <a:pt x="0" y="1490280"/>
                  </a:cubicBezTo>
                  <a:lnTo>
                    <a:pt x="0" y="21929"/>
                  </a:lnTo>
                  <a:cubicBezTo>
                    <a:pt x="0" y="9818"/>
                    <a:pt x="9818" y="0"/>
                    <a:pt x="219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004AB8">
                      <a:alpha val="100000"/>
                    </a:srgbClr>
                  </a:gs>
                  <a:gs pos="100000">
                    <a:srgbClr val="00FFD1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3927588" cy="1578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2233497" y="5462632"/>
            <a:ext cx="3598601" cy="3435028"/>
          </a:xfrm>
          <a:custGeom>
            <a:avLst/>
            <a:gdLst/>
            <a:ahLst/>
            <a:cxnLst/>
            <a:rect r="r" b="b" t="t" l="l"/>
            <a:pathLst>
              <a:path h="3435028" w="3598601">
                <a:moveTo>
                  <a:pt x="0" y="0"/>
                </a:moveTo>
                <a:lnTo>
                  <a:pt x="3598601" y="0"/>
                </a:lnTo>
                <a:lnTo>
                  <a:pt x="3598601" y="3435028"/>
                </a:lnTo>
                <a:lnTo>
                  <a:pt x="0" y="3435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7049295" y="2374216"/>
            <a:ext cx="3598601" cy="3435028"/>
          </a:xfrm>
          <a:custGeom>
            <a:avLst/>
            <a:gdLst/>
            <a:ahLst/>
            <a:cxnLst/>
            <a:rect r="r" b="b" t="t" l="l"/>
            <a:pathLst>
              <a:path h="3435028" w="3598601">
                <a:moveTo>
                  <a:pt x="3598602" y="0"/>
                </a:moveTo>
                <a:lnTo>
                  <a:pt x="0" y="0"/>
                </a:lnTo>
                <a:lnTo>
                  <a:pt x="0" y="3435028"/>
                </a:lnTo>
                <a:lnTo>
                  <a:pt x="3598602" y="3435028"/>
                </a:lnTo>
                <a:lnTo>
                  <a:pt x="359860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928060" y="9506926"/>
            <a:ext cx="8212531" cy="47625"/>
            <a:chOff x="0" y="0"/>
            <a:chExt cx="2162971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62971" cy="12543"/>
            </a:xfrm>
            <a:custGeom>
              <a:avLst/>
              <a:gdLst/>
              <a:ahLst/>
              <a:cxnLst/>
              <a:rect r="r" b="b" t="t" l="l"/>
              <a:pathLst>
                <a:path h="12543" w="2162971">
                  <a:moveTo>
                    <a:pt x="0" y="0"/>
                  </a:moveTo>
                  <a:lnTo>
                    <a:pt x="2162971" y="0"/>
                  </a:lnTo>
                  <a:lnTo>
                    <a:pt x="21629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2162971" cy="7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28060" y="9415320"/>
            <a:ext cx="230836" cy="23083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800000">
            <a:off x="-5146894" y="1654175"/>
            <a:ext cx="8212531" cy="47625"/>
            <a:chOff x="0" y="0"/>
            <a:chExt cx="2162971" cy="125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62971" cy="12543"/>
            </a:xfrm>
            <a:custGeom>
              <a:avLst/>
              <a:gdLst/>
              <a:ahLst/>
              <a:cxnLst/>
              <a:rect r="r" b="b" t="t" l="l"/>
              <a:pathLst>
                <a:path h="12543" w="2162971">
                  <a:moveTo>
                    <a:pt x="0" y="0"/>
                  </a:moveTo>
                  <a:lnTo>
                    <a:pt x="2162971" y="0"/>
                  </a:lnTo>
                  <a:lnTo>
                    <a:pt x="21629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162971" cy="7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3065637" y="1562569"/>
            <a:ext cx="230836" cy="23083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aphicFrame>
        <p:nvGraphicFramePr>
          <p:cNvPr name="Table 27" id="27"/>
          <p:cNvGraphicFramePr>
            <a:graphicFrameLocks noGrp="true"/>
          </p:cNvGraphicFramePr>
          <p:nvPr/>
        </p:nvGraphicFramePr>
        <p:xfrm>
          <a:off x="209215" y="1552176"/>
          <a:ext cx="18005398" cy="7262917"/>
        </p:xfrm>
        <a:graphic>
          <a:graphicData uri="http://schemas.openxmlformats.org/drawingml/2006/table">
            <a:tbl>
              <a:tblPr/>
              <a:tblGrid>
                <a:gridCol w="13882611"/>
                <a:gridCol w="4122786"/>
              </a:tblGrid>
              <a:tr h="1216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Ahmed Mohamed Ahmed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2220037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17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Asmaa Faisal Mohammed Metwally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2220073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Ahmed Mohamed Fathy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2220046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6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Fares Saad Shaaban Juma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2220322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Mahmoud ibrahim deif abas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2220427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Ahmed Mohammed Abdo Abdullah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2220043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8" id="28"/>
          <p:cNvSpPr txBox="true"/>
          <p:nvPr/>
        </p:nvSpPr>
        <p:spPr>
          <a:xfrm rot="0">
            <a:off x="1574611" y="765175"/>
            <a:ext cx="4936782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C++ DESKTOP APPLICATION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17" t="0" r="-33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1076D">
                    <a:alpha val="64000"/>
                  </a:srgbClr>
                </a:gs>
                <a:gs pos="100000">
                  <a:srgbClr val="144357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998247"/>
            <a:ext cx="15845568" cy="7354556"/>
            <a:chOff x="0" y="0"/>
            <a:chExt cx="3456456" cy="16042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56456" cy="1604278"/>
            </a:xfrm>
            <a:custGeom>
              <a:avLst/>
              <a:gdLst/>
              <a:ahLst/>
              <a:cxnLst/>
              <a:rect r="r" b="b" t="t" l="l"/>
              <a:pathLst>
                <a:path h="1604278" w="3456456">
                  <a:moveTo>
                    <a:pt x="24918" y="0"/>
                  </a:moveTo>
                  <a:lnTo>
                    <a:pt x="3431538" y="0"/>
                  </a:lnTo>
                  <a:cubicBezTo>
                    <a:pt x="3445299" y="0"/>
                    <a:pt x="3456456" y="11156"/>
                    <a:pt x="3456456" y="24918"/>
                  </a:cubicBezTo>
                  <a:lnTo>
                    <a:pt x="3456456" y="1579360"/>
                  </a:lnTo>
                  <a:cubicBezTo>
                    <a:pt x="3456456" y="1585969"/>
                    <a:pt x="3453830" y="1592307"/>
                    <a:pt x="3449157" y="1596980"/>
                  </a:cubicBezTo>
                  <a:cubicBezTo>
                    <a:pt x="3444484" y="1601653"/>
                    <a:pt x="3438146" y="1604278"/>
                    <a:pt x="3431538" y="1604278"/>
                  </a:cubicBezTo>
                  <a:lnTo>
                    <a:pt x="24918" y="1604278"/>
                  </a:lnTo>
                  <a:cubicBezTo>
                    <a:pt x="18309" y="1604278"/>
                    <a:pt x="11971" y="1601653"/>
                    <a:pt x="7298" y="1596980"/>
                  </a:cubicBezTo>
                  <a:cubicBezTo>
                    <a:pt x="2625" y="1592307"/>
                    <a:pt x="0" y="1585969"/>
                    <a:pt x="0" y="1579360"/>
                  </a:cubicBezTo>
                  <a:lnTo>
                    <a:pt x="0" y="24918"/>
                  </a:lnTo>
                  <a:cubicBezTo>
                    <a:pt x="0" y="18309"/>
                    <a:pt x="2625" y="11971"/>
                    <a:pt x="7298" y="7298"/>
                  </a:cubicBezTo>
                  <a:cubicBezTo>
                    <a:pt x="11971" y="2625"/>
                    <a:pt x="18309" y="0"/>
                    <a:pt x="24918" y="0"/>
                  </a:cubicBezTo>
                  <a:close/>
                </a:path>
              </a:pathLst>
            </a:custGeom>
            <a:solidFill>
              <a:srgbClr val="21DEE8">
                <a:alpha val="1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3456456" cy="1670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82060" y="2072247"/>
            <a:ext cx="13138848" cy="7246203"/>
            <a:chOff x="0" y="0"/>
            <a:chExt cx="2866028" cy="15806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66028" cy="1580642"/>
            </a:xfrm>
            <a:custGeom>
              <a:avLst/>
              <a:gdLst/>
              <a:ahLst/>
              <a:cxnLst/>
              <a:rect r="r" b="b" t="t" l="l"/>
              <a:pathLst>
                <a:path h="1580642" w="2866028">
                  <a:moveTo>
                    <a:pt x="30051" y="0"/>
                  </a:moveTo>
                  <a:lnTo>
                    <a:pt x="2835977" y="0"/>
                  </a:lnTo>
                  <a:cubicBezTo>
                    <a:pt x="2843947" y="0"/>
                    <a:pt x="2851591" y="3166"/>
                    <a:pt x="2857226" y="8802"/>
                  </a:cubicBezTo>
                  <a:cubicBezTo>
                    <a:pt x="2862862" y="14437"/>
                    <a:pt x="2866028" y="22081"/>
                    <a:pt x="2866028" y="30051"/>
                  </a:cubicBezTo>
                  <a:lnTo>
                    <a:pt x="2866028" y="1550591"/>
                  </a:lnTo>
                  <a:cubicBezTo>
                    <a:pt x="2866028" y="1567188"/>
                    <a:pt x="2852574" y="1580642"/>
                    <a:pt x="2835977" y="1580642"/>
                  </a:cubicBezTo>
                  <a:lnTo>
                    <a:pt x="30051" y="1580642"/>
                  </a:lnTo>
                  <a:cubicBezTo>
                    <a:pt x="22081" y="1580642"/>
                    <a:pt x="14437" y="1577476"/>
                    <a:pt x="8802" y="1571841"/>
                  </a:cubicBezTo>
                  <a:cubicBezTo>
                    <a:pt x="3166" y="1566205"/>
                    <a:pt x="0" y="1558561"/>
                    <a:pt x="0" y="1550591"/>
                  </a:cubicBezTo>
                  <a:lnTo>
                    <a:pt x="0" y="30051"/>
                  </a:lnTo>
                  <a:cubicBezTo>
                    <a:pt x="0" y="13454"/>
                    <a:pt x="13454" y="0"/>
                    <a:pt x="300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004AB8">
                      <a:alpha val="100000"/>
                    </a:srgbClr>
                  </a:gs>
                  <a:gs pos="100000">
                    <a:srgbClr val="00FFD1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2866028" cy="1647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2233497" y="5462632"/>
            <a:ext cx="3598601" cy="3435028"/>
          </a:xfrm>
          <a:custGeom>
            <a:avLst/>
            <a:gdLst/>
            <a:ahLst/>
            <a:cxnLst/>
            <a:rect r="r" b="b" t="t" l="l"/>
            <a:pathLst>
              <a:path h="3435028" w="3598601">
                <a:moveTo>
                  <a:pt x="0" y="0"/>
                </a:moveTo>
                <a:lnTo>
                  <a:pt x="3598601" y="0"/>
                </a:lnTo>
                <a:lnTo>
                  <a:pt x="3598601" y="3435028"/>
                </a:lnTo>
                <a:lnTo>
                  <a:pt x="0" y="3435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7049295" y="2374216"/>
            <a:ext cx="3598601" cy="3435028"/>
          </a:xfrm>
          <a:custGeom>
            <a:avLst/>
            <a:gdLst/>
            <a:ahLst/>
            <a:cxnLst/>
            <a:rect r="r" b="b" t="t" l="l"/>
            <a:pathLst>
              <a:path h="3435028" w="3598601">
                <a:moveTo>
                  <a:pt x="3598602" y="0"/>
                </a:moveTo>
                <a:lnTo>
                  <a:pt x="0" y="0"/>
                </a:lnTo>
                <a:lnTo>
                  <a:pt x="0" y="3435028"/>
                </a:lnTo>
                <a:lnTo>
                  <a:pt x="3598602" y="3435028"/>
                </a:lnTo>
                <a:lnTo>
                  <a:pt x="359860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928060" y="9506926"/>
            <a:ext cx="8212531" cy="47625"/>
            <a:chOff x="0" y="0"/>
            <a:chExt cx="2162971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62971" cy="12543"/>
            </a:xfrm>
            <a:custGeom>
              <a:avLst/>
              <a:gdLst/>
              <a:ahLst/>
              <a:cxnLst/>
              <a:rect r="r" b="b" t="t" l="l"/>
              <a:pathLst>
                <a:path h="12543" w="2162971">
                  <a:moveTo>
                    <a:pt x="0" y="0"/>
                  </a:moveTo>
                  <a:lnTo>
                    <a:pt x="2162971" y="0"/>
                  </a:lnTo>
                  <a:lnTo>
                    <a:pt x="21629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2162971" cy="7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28060" y="9415320"/>
            <a:ext cx="230836" cy="23083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800000">
            <a:off x="-5146894" y="1720904"/>
            <a:ext cx="8212531" cy="47625"/>
            <a:chOff x="0" y="0"/>
            <a:chExt cx="2162971" cy="125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62971" cy="12543"/>
            </a:xfrm>
            <a:custGeom>
              <a:avLst/>
              <a:gdLst/>
              <a:ahLst/>
              <a:cxnLst/>
              <a:rect r="r" b="b" t="t" l="l"/>
              <a:pathLst>
                <a:path h="12543" w="2162971">
                  <a:moveTo>
                    <a:pt x="0" y="0"/>
                  </a:moveTo>
                  <a:lnTo>
                    <a:pt x="2162971" y="0"/>
                  </a:lnTo>
                  <a:lnTo>
                    <a:pt x="21629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162971" cy="7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2950219" y="1605486"/>
            <a:ext cx="230836" cy="23083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E5F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aphicFrame>
        <p:nvGraphicFramePr>
          <p:cNvPr name="Table 27" id="27"/>
          <p:cNvGraphicFramePr>
            <a:graphicFrameLocks noGrp="true"/>
          </p:cNvGraphicFramePr>
          <p:nvPr/>
        </p:nvGraphicFramePr>
        <p:xfrm>
          <a:off x="2382060" y="2037894"/>
          <a:ext cx="13138848" cy="7280556"/>
        </p:xfrm>
        <a:graphic>
          <a:graphicData uri="http://schemas.openxmlformats.org/drawingml/2006/table">
            <a:tbl>
              <a:tblPr/>
              <a:tblGrid>
                <a:gridCol w="9663828"/>
                <a:gridCol w="3475020"/>
              </a:tblGrid>
              <a:tr h="21700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Ahmed Mohammed Abdel-Hay Ali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2220042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8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Mustafa Ismail Fahmy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2220466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58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Ahmed Ibrahim Abdel Malik Hussein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2220009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58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Mustafa Al-Sayed Muhammad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2220043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8" id="28"/>
          <p:cNvSpPr txBox="true"/>
          <p:nvPr/>
        </p:nvSpPr>
        <p:spPr>
          <a:xfrm rot="0">
            <a:off x="1574611" y="765175"/>
            <a:ext cx="4936782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C++ DESKTOP APPLICATION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17" t="0" r="-33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1076D">
                    <a:alpha val="64000"/>
                  </a:srgbClr>
                </a:gs>
                <a:gs pos="100000">
                  <a:srgbClr val="144357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80161" y="4331098"/>
            <a:ext cx="8763839" cy="3619906"/>
            <a:chOff x="0" y="0"/>
            <a:chExt cx="2308172" cy="9533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8172" cy="953391"/>
            </a:xfrm>
            <a:custGeom>
              <a:avLst/>
              <a:gdLst/>
              <a:ahLst/>
              <a:cxnLst/>
              <a:rect r="r" b="b" t="t" l="l"/>
              <a:pathLst>
                <a:path h="953391" w="2308172">
                  <a:moveTo>
                    <a:pt x="45053" y="0"/>
                  </a:moveTo>
                  <a:lnTo>
                    <a:pt x="2263119" y="0"/>
                  </a:lnTo>
                  <a:cubicBezTo>
                    <a:pt x="2288001" y="0"/>
                    <a:pt x="2308172" y="20171"/>
                    <a:pt x="2308172" y="45053"/>
                  </a:cubicBezTo>
                  <a:lnTo>
                    <a:pt x="2308172" y="908338"/>
                  </a:lnTo>
                  <a:cubicBezTo>
                    <a:pt x="2308172" y="933220"/>
                    <a:pt x="2288001" y="953391"/>
                    <a:pt x="2263119" y="953391"/>
                  </a:cubicBezTo>
                  <a:lnTo>
                    <a:pt x="45053" y="953391"/>
                  </a:lnTo>
                  <a:cubicBezTo>
                    <a:pt x="20171" y="953391"/>
                    <a:pt x="0" y="933220"/>
                    <a:pt x="0" y="908338"/>
                  </a:cubicBezTo>
                  <a:lnTo>
                    <a:pt x="0" y="45053"/>
                  </a:lnTo>
                  <a:cubicBezTo>
                    <a:pt x="0" y="20171"/>
                    <a:pt x="20171" y="0"/>
                    <a:pt x="45053" y="0"/>
                  </a:cubicBezTo>
                  <a:close/>
                </a:path>
              </a:pathLst>
            </a:custGeom>
            <a:solidFill>
              <a:srgbClr val="21DEE8">
                <a:alpha val="1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08172" cy="1020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161" y="4331098"/>
            <a:ext cx="8831783" cy="3747475"/>
            <a:chOff x="0" y="0"/>
            <a:chExt cx="2326066" cy="9869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6066" cy="986989"/>
            </a:xfrm>
            <a:custGeom>
              <a:avLst/>
              <a:gdLst/>
              <a:ahLst/>
              <a:cxnLst/>
              <a:rect r="r" b="b" t="t" l="l"/>
              <a:pathLst>
                <a:path h="986989" w="2326066">
                  <a:moveTo>
                    <a:pt x="44706" y="0"/>
                  </a:moveTo>
                  <a:lnTo>
                    <a:pt x="2281360" y="0"/>
                  </a:lnTo>
                  <a:cubicBezTo>
                    <a:pt x="2306051" y="0"/>
                    <a:pt x="2326066" y="20016"/>
                    <a:pt x="2326066" y="44706"/>
                  </a:cubicBezTo>
                  <a:lnTo>
                    <a:pt x="2326066" y="942283"/>
                  </a:lnTo>
                  <a:cubicBezTo>
                    <a:pt x="2326066" y="954140"/>
                    <a:pt x="2321356" y="965511"/>
                    <a:pt x="2312972" y="973895"/>
                  </a:cubicBezTo>
                  <a:cubicBezTo>
                    <a:pt x="2304588" y="982279"/>
                    <a:pt x="2293217" y="986989"/>
                    <a:pt x="2281360" y="986989"/>
                  </a:cubicBezTo>
                  <a:lnTo>
                    <a:pt x="44706" y="986989"/>
                  </a:lnTo>
                  <a:cubicBezTo>
                    <a:pt x="32850" y="986989"/>
                    <a:pt x="21478" y="982279"/>
                    <a:pt x="13094" y="973895"/>
                  </a:cubicBezTo>
                  <a:cubicBezTo>
                    <a:pt x="4710" y="965511"/>
                    <a:pt x="0" y="954140"/>
                    <a:pt x="0" y="942283"/>
                  </a:cubicBezTo>
                  <a:lnTo>
                    <a:pt x="0" y="44706"/>
                  </a:lnTo>
                  <a:cubicBezTo>
                    <a:pt x="0" y="32850"/>
                    <a:pt x="4710" y="21478"/>
                    <a:pt x="13094" y="13094"/>
                  </a:cubicBezTo>
                  <a:cubicBezTo>
                    <a:pt x="21478" y="4710"/>
                    <a:pt x="32850" y="0"/>
                    <a:pt x="447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004AB8">
                      <a:alpha val="100000"/>
                    </a:srgbClr>
                  </a:gs>
                  <a:gs pos="100000">
                    <a:srgbClr val="00FFD1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2326066" cy="1053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500886" y="5537262"/>
            <a:ext cx="8425718" cy="8425718"/>
          </a:xfrm>
          <a:custGeom>
            <a:avLst/>
            <a:gdLst/>
            <a:ahLst/>
            <a:cxnLst/>
            <a:rect r="r" b="b" t="t" l="l"/>
            <a:pathLst>
              <a:path h="8425718" w="8425718">
                <a:moveTo>
                  <a:pt x="0" y="0"/>
                </a:moveTo>
                <a:lnTo>
                  <a:pt x="8425718" y="0"/>
                </a:lnTo>
                <a:lnTo>
                  <a:pt x="8425718" y="8425718"/>
                </a:lnTo>
                <a:lnTo>
                  <a:pt x="0" y="842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825600" y="2484465"/>
            <a:ext cx="6175128" cy="5749044"/>
            <a:chOff x="0" y="0"/>
            <a:chExt cx="6350000" cy="5911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l="0" t="-5784" r="0" b="-5784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82602" y="1859544"/>
            <a:ext cx="10542997" cy="151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62"/>
              </a:lnSpc>
            </a:pPr>
            <a:r>
              <a:rPr lang="en-US" sz="7901" b="true">
                <a:solidFill>
                  <a:srgbClr val="00FFD1"/>
                </a:solidFill>
                <a:latin typeface="Neo Sans Bold"/>
                <a:ea typeface="Neo Sans Bold"/>
                <a:cs typeface="Neo Sans Bold"/>
                <a:sym typeface="Neo Sans Bold"/>
              </a:rPr>
              <a:t>Project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4611" y="765175"/>
            <a:ext cx="4914073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C++ DESKTOP APPLICATION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82602" y="4694036"/>
            <a:ext cx="8748362" cy="338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8522" indent="-279261" lvl="1">
              <a:lnSpc>
                <a:spcPts val="3363"/>
              </a:lnSpc>
              <a:buFont typeface="Arial"/>
              <a:buChar char="•"/>
            </a:pPr>
            <a:r>
              <a:rPr lang="en-US" sz="2586" spc="-1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desktop application designed to manage the</a:t>
            </a:r>
          </a:p>
          <a:p>
            <a:pPr algn="just">
              <a:lnSpc>
                <a:spcPts val="3363"/>
              </a:lnSpc>
            </a:pPr>
            <a:r>
              <a:rPr lang="en-US" sz="2586" spc="-1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2586" spc="-1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operations of a charity organization.</a:t>
            </a:r>
          </a:p>
          <a:p>
            <a:pPr algn="just">
              <a:lnSpc>
                <a:spcPts val="3363"/>
              </a:lnSpc>
            </a:pPr>
          </a:p>
          <a:p>
            <a:pPr algn="just" marL="558522" indent="-279261" lvl="1">
              <a:lnSpc>
                <a:spcPts val="3363"/>
              </a:lnSpc>
              <a:buFont typeface="Arial"/>
              <a:buChar char="•"/>
            </a:pPr>
            <a:r>
              <a:rPr lang="en-US" sz="2586" spc="-1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Focused on organizing data related to beneficiaries, donors, donations, and volunteers.</a:t>
            </a:r>
          </a:p>
          <a:p>
            <a:pPr algn="just">
              <a:lnSpc>
                <a:spcPts val="3363"/>
              </a:lnSpc>
            </a:pPr>
          </a:p>
          <a:p>
            <a:pPr algn="just" marL="558522" indent="-279261" lvl="1">
              <a:lnSpc>
                <a:spcPts val="3363"/>
              </a:lnSpc>
              <a:buFont typeface="Arial"/>
              <a:buChar char="•"/>
            </a:pPr>
            <a:r>
              <a:rPr lang="en-US" sz="2586" spc="-1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Aims to improve efficiency, accuracy, and data security.</a:t>
            </a:r>
          </a:p>
          <a:p>
            <a:pPr algn="just" marL="0" indent="0" lvl="0">
              <a:lnSpc>
                <a:spcPts val="336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17" t="0" r="-33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906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1076D">
                    <a:alpha val="64000"/>
                  </a:srgbClr>
                </a:gs>
                <a:gs pos="100000">
                  <a:srgbClr val="144357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27905" y="3446699"/>
            <a:ext cx="17960095" cy="6840301"/>
            <a:chOff x="0" y="0"/>
            <a:chExt cx="4730231" cy="18015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30231" cy="1801561"/>
            </a:xfrm>
            <a:custGeom>
              <a:avLst/>
              <a:gdLst/>
              <a:ahLst/>
              <a:cxnLst/>
              <a:rect r="r" b="b" t="t" l="l"/>
              <a:pathLst>
                <a:path h="1801561" w="4730231">
                  <a:moveTo>
                    <a:pt x="21984" y="0"/>
                  </a:moveTo>
                  <a:lnTo>
                    <a:pt x="4708246" y="0"/>
                  </a:lnTo>
                  <a:cubicBezTo>
                    <a:pt x="4714077" y="0"/>
                    <a:pt x="4719669" y="2316"/>
                    <a:pt x="4723792" y="6439"/>
                  </a:cubicBezTo>
                  <a:cubicBezTo>
                    <a:pt x="4727915" y="10562"/>
                    <a:pt x="4730231" y="16154"/>
                    <a:pt x="4730231" y="21984"/>
                  </a:cubicBezTo>
                  <a:lnTo>
                    <a:pt x="4730231" y="1779577"/>
                  </a:lnTo>
                  <a:cubicBezTo>
                    <a:pt x="4730231" y="1785407"/>
                    <a:pt x="4727915" y="1790999"/>
                    <a:pt x="4723792" y="1795122"/>
                  </a:cubicBezTo>
                  <a:cubicBezTo>
                    <a:pt x="4719669" y="1799245"/>
                    <a:pt x="4714077" y="1801561"/>
                    <a:pt x="4708246" y="1801561"/>
                  </a:cubicBezTo>
                  <a:lnTo>
                    <a:pt x="21984" y="1801561"/>
                  </a:lnTo>
                  <a:cubicBezTo>
                    <a:pt x="16154" y="1801561"/>
                    <a:pt x="10562" y="1799245"/>
                    <a:pt x="6439" y="1795122"/>
                  </a:cubicBezTo>
                  <a:cubicBezTo>
                    <a:pt x="2316" y="1790999"/>
                    <a:pt x="0" y="1785407"/>
                    <a:pt x="0" y="1779577"/>
                  </a:cubicBezTo>
                  <a:lnTo>
                    <a:pt x="0" y="21984"/>
                  </a:lnTo>
                  <a:cubicBezTo>
                    <a:pt x="0" y="16154"/>
                    <a:pt x="2316" y="10562"/>
                    <a:pt x="6439" y="6439"/>
                  </a:cubicBezTo>
                  <a:cubicBezTo>
                    <a:pt x="10562" y="2316"/>
                    <a:pt x="16154" y="0"/>
                    <a:pt x="21984" y="0"/>
                  </a:cubicBezTo>
                  <a:close/>
                </a:path>
              </a:pathLst>
            </a:custGeom>
            <a:solidFill>
              <a:srgbClr val="21DEE8">
                <a:alpha val="1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730231" cy="1868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7905" y="3446699"/>
            <a:ext cx="17960095" cy="6840301"/>
            <a:chOff x="0" y="0"/>
            <a:chExt cx="4730231" cy="18015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30231" cy="1801561"/>
            </a:xfrm>
            <a:custGeom>
              <a:avLst/>
              <a:gdLst/>
              <a:ahLst/>
              <a:cxnLst/>
              <a:rect r="r" b="b" t="t" l="l"/>
              <a:pathLst>
                <a:path h="1801561" w="4730231">
                  <a:moveTo>
                    <a:pt x="21984" y="0"/>
                  </a:moveTo>
                  <a:lnTo>
                    <a:pt x="4708246" y="0"/>
                  </a:lnTo>
                  <a:cubicBezTo>
                    <a:pt x="4714077" y="0"/>
                    <a:pt x="4719669" y="2316"/>
                    <a:pt x="4723792" y="6439"/>
                  </a:cubicBezTo>
                  <a:cubicBezTo>
                    <a:pt x="4727915" y="10562"/>
                    <a:pt x="4730231" y="16154"/>
                    <a:pt x="4730231" y="21984"/>
                  </a:cubicBezTo>
                  <a:lnTo>
                    <a:pt x="4730231" y="1779577"/>
                  </a:lnTo>
                  <a:cubicBezTo>
                    <a:pt x="4730231" y="1785407"/>
                    <a:pt x="4727915" y="1790999"/>
                    <a:pt x="4723792" y="1795122"/>
                  </a:cubicBezTo>
                  <a:cubicBezTo>
                    <a:pt x="4719669" y="1799245"/>
                    <a:pt x="4714077" y="1801561"/>
                    <a:pt x="4708246" y="1801561"/>
                  </a:cubicBezTo>
                  <a:lnTo>
                    <a:pt x="21984" y="1801561"/>
                  </a:lnTo>
                  <a:cubicBezTo>
                    <a:pt x="16154" y="1801561"/>
                    <a:pt x="10562" y="1799245"/>
                    <a:pt x="6439" y="1795122"/>
                  </a:cubicBezTo>
                  <a:cubicBezTo>
                    <a:pt x="2316" y="1790999"/>
                    <a:pt x="0" y="1785407"/>
                    <a:pt x="0" y="1779577"/>
                  </a:cubicBezTo>
                  <a:lnTo>
                    <a:pt x="0" y="21984"/>
                  </a:lnTo>
                  <a:cubicBezTo>
                    <a:pt x="0" y="16154"/>
                    <a:pt x="2316" y="10562"/>
                    <a:pt x="6439" y="6439"/>
                  </a:cubicBezTo>
                  <a:cubicBezTo>
                    <a:pt x="10562" y="2316"/>
                    <a:pt x="16154" y="0"/>
                    <a:pt x="21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004AB8">
                      <a:alpha val="100000"/>
                    </a:srgbClr>
                  </a:gs>
                  <a:gs pos="100000">
                    <a:srgbClr val="00FFD1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4730231" cy="1868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419047" y="1798562"/>
            <a:ext cx="2619885" cy="2532798"/>
          </a:xfrm>
          <a:custGeom>
            <a:avLst/>
            <a:gdLst/>
            <a:ahLst/>
            <a:cxnLst/>
            <a:rect r="r" b="b" t="t" l="l"/>
            <a:pathLst>
              <a:path h="2532798" w="2619885">
                <a:moveTo>
                  <a:pt x="0" y="0"/>
                </a:moveTo>
                <a:lnTo>
                  <a:pt x="2619885" y="0"/>
                </a:lnTo>
                <a:lnTo>
                  <a:pt x="2619885" y="2532797"/>
                </a:lnTo>
                <a:lnTo>
                  <a:pt x="0" y="2532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591185" y="5143500"/>
            <a:ext cx="2619885" cy="2532798"/>
          </a:xfrm>
          <a:custGeom>
            <a:avLst/>
            <a:gdLst/>
            <a:ahLst/>
            <a:cxnLst/>
            <a:rect r="r" b="b" t="t" l="l"/>
            <a:pathLst>
              <a:path h="2532798" w="2619885">
                <a:moveTo>
                  <a:pt x="0" y="0"/>
                </a:moveTo>
                <a:lnTo>
                  <a:pt x="2619885" y="0"/>
                </a:lnTo>
                <a:lnTo>
                  <a:pt x="2619885" y="2532798"/>
                </a:lnTo>
                <a:lnTo>
                  <a:pt x="0" y="2532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327905" y="3460434"/>
          <a:ext cx="17835561" cy="6714685"/>
        </p:xfrm>
        <a:graphic>
          <a:graphicData uri="http://schemas.openxmlformats.org/drawingml/2006/table">
            <a:tbl>
              <a:tblPr/>
              <a:tblGrid>
                <a:gridCol w="8940678"/>
                <a:gridCol w="8894883"/>
              </a:tblGrid>
              <a:tr h="16241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419"/>
                        </a:lnSpc>
                        <a:defRPr/>
                      </a:pPr>
                      <a:r>
                        <a:rPr lang="en-US" sz="5299">
                          <a:solidFill>
                            <a:srgbClr val="FFFFFF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Component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839"/>
                        </a:lnSpc>
                        <a:defRPr/>
                      </a:pPr>
                      <a:r>
                        <a:rPr lang="en-US" sz="5599">
                          <a:solidFill>
                            <a:srgbClr val="FFFFFF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hnology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Droid Arabic Kufi Bold"/>
                          <a:ea typeface="Droid Arabic Kufi Bold"/>
                          <a:cs typeface="Droid Arabic Kufi Bold"/>
                          <a:sym typeface="Droid Arabic Kufi Bold"/>
                        </a:rPr>
                        <a:t>Programming Language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C++ using C++/CLI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3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.NET Framework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67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 b="true">
                          <a:solidFill>
                            <a:srgbClr val="FFFFFF"/>
                          </a:solidFill>
                          <a:latin typeface="Droid Arabic Kufi Bold"/>
                          <a:ea typeface="Droid Arabic Kufi Bold"/>
                          <a:cs typeface="Droid Arabic Kufi Bold"/>
                          <a:sym typeface="Droid Arabic Kufi Bold"/>
                        </a:rPr>
                        <a:t>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Microsoft SQL Server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65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Database Connectivity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ADO.NET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857506" y="1379462"/>
            <a:ext cx="10293733" cy="208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0"/>
              </a:lnSpc>
            </a:pPr>
            <a:r>
              <a:rPr lang="en-US" sz="10814" b="true">
                <a:solidFill>
                  <a:srgbClr val="00FFD1"/>
                </a:solidFill>
                <a:latin typeface="Neo Sans Bold"/>
                <a:ea typeface="Neo Sans Bold"/>
                <a:cs typeface="Neo Sans Bold"/>
                <a:sym typeface="Neo Sans Bold"/>
              </a:rPr>
              <a:t>Technical Stack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7094" y="555988"/>
            <a:ext cx="4914073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C++ DESKTOP APPLICATION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17" t="0" r="-33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1076D">
                    <a:alpha val="64000"/>
                  </a:srgbClr>
                </a:gs>
                <a:gs pos="100000">
                  <a:srgbClr val="144357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2296" y="5143500"/>
            <a:ext cx="8425718" cy="8425718"/>
          </a:xfrm>
          <a:custGeom>
            <a:avLst/>
            <a:gdLst/>
            <a:ahLst/>
            <a:cxnLst/>
            <a:rect r="r" b="b" t="t" l="l"/>
            <a:pathLst>
              <a:path h="8425718" w="8425718">
                <a:moveTo>
                  <a:pt x="0" y="0"/>
                </a:moveTo>
                <a:lnTo>
                  <a:pt x="8425718" y="0"/>
                </a:lnTo>
                <a:lnTo>
                  <a:pt x="8425718" y="8425718"/>
                </a:lnTo>
                <a:lnTo>
                  <a:pt x="0" y="842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105532"/>
            <a:ext cx="6774787" cy="6075937"/>
            <a:chOff x="0" y="0"/>
            <a:chExt cx="5932386" cy="53204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32386" cy="5320434"/>
            </a:xfrm>
            <a:custGeom>
              <a:avLst/>
              <a:gdLst/>
              <a:ahLst/>
              <a:cxnLst/>
              <a:rect r="r" b="b" t="t" l="l"/>
              <a:pathLst>
                <a:path h="5320434" w="5932386">
                  <a:moveTo>
                    <a:pt x="5932386" y="522467"/>
                  </a:moveTo>
                  <a:lnTo>
                    <a:pt x="5932386" y="2213300"/>
                  </a:lnTo>
                  <a:cubicBezTo>
                    <a:pt x="5932386" y="2364401"/>
                    <a:pt x="5818795" y="2508052"/>
                    <a:pt x="5622759" y="2608077"/>
                  </a:cubicBezTo>
                  <a:cubicBezTo>
                    <a:pt x="5426722" y="2707037"/>
                    <a:pt x="5313132" y="2850688"/>
                    <a:pt x="5313132" y="3002853"/>
                  </a:cubicBezTo>
                  <a:lnTo>
                    <a:pt x="5313132" y="4797967"/>
                  </a:lnTo>
                  <a:cubicBezTo>
                    <a:pt x="5313132" y="5086334"/>
                    <a:pt x="4910067" y="5320434"/>
                    <a:pt x="4413563" y="5320434"/>
                  </a:cubicBezTo>
                  <a:lnTo>
                    <a:pt x="899568" y="5320434"/>
                  </a:lnTo>
                  <a:cubicBezTo>
                    <a:pt x="403065" y="5320434"/>
                    <a:pt x="0" y="5086334"/>
                    <a:pt x="0" y="4797967"/>
                  </a:cubicBezTo>
                  <a:lnTo>
                    <a:pt x="0" y="522467"/>
                  </a:lnTo>
                  <a:cubicBezTo>
                    <a:pt x="0" y="234099"/>
                    <a:pt x="403065" y="0"/>
                    <a:pt x="899568" y="0"/>
                  </a:cubicBezTo>
                  <a:lnTo>
                    <a:pt x="5034650" y="0"/>
                  </a:lnTo>
                  <a:cubicBezTo>
                    <a:pt x="5531153" y="0"/>
                    <a:pt x="5932386" y="234099"/>
                    <a:pt x="5932386" y="522467"/>
                  </a:cubicBezTo>
                  <a:lnTo>
                    <a:pt x="0" y="0"/>
                  </a:lnTo>
                  <a:cubicBezTo>
                    <a:pt x="0" y="0"/>
                    <a:pt x="5932386" y="522467"/>
                    <a:pt x="5932386" y="522467"/>
                  </a:cubicBezTo>
                  <a:close/>
                </a:path>
              </a:pathLst>
            </a:custGeom>
            <a:blipFill>
              <a:blip r:embed="rId5"/>
              <a:stretch>
                <a:fillRect l="-17305" t="0" r="-1730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96454" y="3303242"/>
            <a:ext cx="10020739" cy="5570190"/>
            <a:chOff x="0" y="0"/>
            <a:chExt cx="2639207" cy="14670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9207" cy="1467046"/>
            </a:xfrm>
            <a:custGeom>
              <a:avLst/>
              <a:gdLst/>
              <a:ahLst/>
              <a:cxnLst/>
              <a:rect r="r" b="b" t="t" l="l"/>
              <a:pathLst>
                <a:path h="1467046" w="2639207">
                  <a:moveTo>
                    <a:pt x="39402" y="0"/>
                  </a:moveTo>
                  <a:lnTo>
                    <a:pt x="2599805" y="0"/>
                  </a:lnTo>
                  <a:cubicBezTo>
                    <a:pt x="2621566" y="0"/>
                    <a:pt x="2639207" y="17641"/>
                    <a:pt x="2639207" y="39402"/>
                  </a:cubicBezTo>
                  <a:lnTo>
                    <a:pt x="2639207" y="1427644"/>
                  </a:lnTo>
                  <a:cubicBezTo>
                    <a:pt x="2639207" y="1438094"/>
                    <a:pt x="2635056" y="1448116"/>
                    <a:pt x="2627666" y="1455505"/>
                  </a:cubicBezTo>
                  <a:cubicBezTo>
                    <a:pt x="2620277" y="1462895"/>
                    <a:pt x="2610255" y="1467046"/>
                    <a:pt x="2599805" y="1467046"/>
                  </a:cubicBezTo>
                  <a:lnTo>
                    <a:pt x="39402" y="1467046"/>
                  </a:lnTo>
                  <a:cubicBezTo>
                    <a:pt x="28952" y="1467046"/>
                    <a:pt x="18930" y="1462895"/>
                    <a:pt x="11541" y="1455505"/>
                  </a:cubicBezTo>
                  <a:cubicBezTo>
                    <a:pt x="4151" y="1448116"/>
                    <a:pt x="0" y="1438094"/>
                    <a:pt x="0" y="1427644"/>
                  </a:cubicBezTo>
                  <a:lnTo>
                    <a:pt x="0" y="39402"/>
                  </a:lnTo>
                  <a:cubicBezTo>
                    <a:pt x="0" y="28952"/>
                    <a:pt x="4151" y="18930"/>
                    <a:pt x="11541" y="11541"/>
                  </a:cubicBezTo>
                  <a:cubicBezTo>
                    <a:pt x="18930" y="4151"/>
                    <a:pt x="28952" y="0"/>
                    <a:pt x="39402" y="0"/>
                  </a:cubicBezTo>
                  <a:close/>
                </a:path>
              </a:pathLst>
            </a:custGeom>
            <a:solidFill>
              <a:srgbClr val="21DEE8">
                <a:alpha val="12941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2639207" cy="1533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03487" y="3320522"/>
            <a:ext cx="10020739" cy="5570190"/>
            <a:chOff x="0" y="0"/>
            <a:chExt cx="2639207" cy="14670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39207" cy="1467046"/>
            </a:xfrm>
            <a:custGeom>
              <a:avLst/>
              <a:gdLst/>
              <a:ahLst/>
              <a:cxnLst/>
              <a:rect r="r" b="b" t="t" l="l"/>
              <a:pathLst>
                <a:path h="1467046" w="2639207">
                  <a:moveTo>
                    <a:pt x="39402" y="0"/>
                  </a:moveTo>
                  <a:lnTo>
                    <a:pt x="2599805" y="0"/>
                  </a:lnTo>
                  <a:cubicBezTo>
                    <a:pt x="2621566" y="0"/>
                    <a:pt x="2639207" y="17641"/>
                    <a:pt x="2639207" y="39402"/>
                  </a:cubicBezTo>
                  <a:lnTo>
                    <a:pt x="2639207" y="1427644"/>
                  </a:lnTo>
                  <a:cubicBezTo>
                    <a:pt x="2639207" y="1438094"/>
                    <a:pt x="2635056" y="1448116"/>
                    <a:pt x="2627666" y="1455505"/>
                  </a:cubicBezTo>
                  <a:cubicBezTo>
                    <a:pt x="2620277" y="1462895"/>
                    <a:pt x="2610255" y="1467046"/>
                    <a:pt x="2599805" y="1467046"/>
                  </a:cubicBezTo>
                  <a:lnTo>
                    <a:pt x="39402" y="1467046"/>
                  </a:lnTo>
                  <a:cubicBezTo>
                    <a:pt x="28952" y="1467046"/>
                    <a:pt x="18930" y="1462895"/>
                    <a:pt x="11541" y="1455505"/>
                  </a:cubicBezTo>
                  <a:cubicBezTo>
                    <a:pt x="4151" y="1448116"/>
                    <a:pt x="0" y="1438094"/>
                    <a:pt x="0" y="1427644"/>
                  </a:cubicBezTo>
                  <a:lnTo>
                    <a:pt x="0" y="39402"/>
                  </a:lnTo>
                  <a:cubicBezTo>
                    <a:pt x="0" y="28952"/>
                    <a:pt x="4151" y="18930"/>
                    <a:pt x="11541" y="11541"/>
                  </a:cubicBezTo>
                  <a:cubicBezTo>
                    <a:pt x="18930" y="4151"/>
                    <a:pt x="28952" y="0"/>
                    <a:pt x="39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004AB8">
                      <a:alpha val="100000"/>
                    </a:srgbClr>
                  </a:gs>
                  <a:gs pos="100000">
                    <a:srgbClr val="00FFD1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639207" cy="1533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74611" y="765175"/>
            <a:ext cx="5095744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C++ DESKTOP APPLICATION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990193" y="3299702"/>
            <a:ext cx="9647327" cy="559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6"/>
              </a:lnSpc>
            </a:pPr>
            <a:r>
              <a:rPr lang="en-US" sz="3013" spc="-177">
                <a:solidFill>
                  <a:srgbClr val="FFFFFF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C++/CLI:</a:t>
            </a:r>
          </a:p>
          <a:p>
            <a:pPr algn="just" marL="0" indent="0" lvl="0">
              <a:lnSpc>
                <a:spcPts val="3396"/>
              </a:lnSpc>
            </a:pPr>
            <a:r>
              <a:rPr lang="en-US" sz="2613" spc="-154" u="none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Combines native performance with .NET compatibility.</a:t>
            </a:r>
          </a:p>
          <a:p>
            <a:pPr algn="just" marL="0" indent="0" lvl="0">
              <a:lnSpc>
                <a:spcPts val="3916"/>
              </a:lnSpc>
            </a:pPr>
          </a:p>
          <a:p>
            <a:pPr algn="just" marL="0" indent="0" lvl="0">
              <a:lnSpc>
                <a:spcPts val="4306"/>
              </a:lnSpc>
            </a:pPr>
            <a:r>
              <a:rPr lang="en-US" sz="3313" spc="-195" u="none">
                <a:solidFill>
                  <a:srgbClr val="FFFFFF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NET Framework:</a:t>
            </a:r>
          </a:p>
          <a:p>
            <a:pPr algn="just" marL="0" indent="0" lvl="0">
              <a:lnSpc>
                <a:spcPts val="3266"/>
              </a:lnSpc>
            </a:pPr>
            <a:r>
              <a:rPr lang="en-US" sz="2513" spc="-148" u="none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Ideal for building Windows desktop applications.</a:t>
            </a:r>
          </a:p>
          <a:p>
            <a:pPr algn="just" marL="0" indent="0" lvl="0">
              <a:lnSpc>
                <a:spcPts val="3266"/>
              </a:lnSpc>
            </a:pPr>
          </a:p>
          <a:p>
            <a:pPr algn="just" marL="0" indent="0" lvl="0">
              <a:lnSpc>
                <a:spcPts val="4046"/>
              </a:lnSpc>
            </a:pPr>
            <a:r>
              <a:rPr lang="en-US" sz="3113" spc="-183" u="none">
                <a:solidFill>
                  <a:srgbClr val="FFFFFF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SQL Server:</a:t>
            </a:r>
          </a:p>
          <a:p>
            <a:pPr algn="just" marL="0" indent="0" lvl="0">
              <a:lnSpc>
                <a:spcPts val="3266"/>
              </a:lnSpc>
            </a:pPr>
            <a:r>
              <a:rPr lang="en-US" sz="2513" spc="-148" u="none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Reliable and scalable database management.</a:t>
            </a:r>
          </a:p>
          <a:p>
            <a:pPr algn="just" marL="0" indent="0" lvl="0">
              <a:lnSpc>
                <a:spcPts val="4046"/>
              </a:lnSpc>
            </a:pPr>
          </a:p>
          <a:p>
            <a:pPr algn="just" marL="0" indent="0" lvl="0">
              <a:lnSpc>
                <a:spcPts val="4046"/>
              </a:lnSpc>
            </a:pPr>
            <a:r>
              <a:rPr lang="en-US" sz="3113" spc="-183" u="none">
                <a:solidFill>
                  <a:srgbClr val="FFFFFF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ADO.NET:</a:t>
            </a:r>
          </a:p>
          <a:p>
            <a:pPr algn="just" marL="0" indent="0" lvl="0">
              <a:lnSpc>
                <a:spcPts val="3136"/>
              </a:lnSpc>
            </a:pPr>
            <a:r>
              <a:rPr lang="en-US" sz="2413" spc="-142" u="none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Provides efficient, object-oriented database interaction.</a:t>
            </a:r>
          </a:p>
          <a:p>
            <a:pPr algn="just" marL="0" indent="0" lvl="0">
              <a:lnSpc>
                <a:spcPts val="391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985883" y="762000"/>
            <a:ext cx="7641881" cy="255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42"/>
              </a:lnSpc>
            </a:pPr>
            <a:r>
              <a:rPr lang="en-US" sz="6887" b="true">
                <a:solidFill>
                  <a:srgbClr val="00FFD1"/>
                </a:solidFill>
                <a:latin typeface="Neo Sans Bold"/>
                <a:ea typeface="Neo Sans Bold"/>
                <a:cs typeface="Neo Sans Bold"/>
                <a:sym typeface="Neo Sans Bold"/>
              </a:rPr>
              <a:t>Why These Technologies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17" t="0" r="-33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906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1076D">
                    <a:alpha val="64000"/>
                  </a:srgbClr>
                </a:gs>
                <a:gs pos="100000">
                  <a:srgbClr val="144357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361" y="3663800"/>
            <a:ext cx="11470795" cy="6224669"/>
            <a:chOff x="0" y="0"/>
            <a:chExt cx="3021115" cy="16394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21115" cy="1639419"/>
            </a:xfrm>
            <a:custGeom>
              <a:avLst/>
              <a:gdLst/>
              <a:ahLst/>
              <a:cxnLst/>
              <a:rect r="r" b="b" t="t" l="l"/>
              <a:pathLst>
                <a:path h="1639419" w="3021115">
                  <a:moveTo>
                    <a:pt x="34421" y="0"/>
                  </a:moveTo>
                  <a:lnTo>
                    <a:pt x="2986694" y="0"/>
                  </a:lnTo>
                  <a:cubicBezTo>
                    <a:pt x="2995823" y="0"/>
                    <a:pt x="3004578" y="3627"/>
                    <a:pt x="3011033" y="10082"/>
                  </a:cubicBezTo>
                  <a:cubicBezTo>
                    <a:pt x="3017488" y="16537"/>
                    <a:pt x="3021115" y="25292"/>
                    <a:pt x="3021115" y="34421"/>
                  </a:cubicBezTo>
                  <a:lnTo>
                    <a:pt x="3021115" y="1604998"/>
                  </a:lnTo>
                  <a:cubicBezTo>
                    <a:pt x="3021115" y="1614127"/>
                    <a:pt x="3017488" y="1622882"/>
                    <a:pt x="3011033" y="1629337"/>
                  </a:cubicBezTo>
                  <a:cubicBezTo>
                    <a:pt x="3004578" y="1635792"/>
                    <a:pt x="2995823" y="1639419"/>
                    <a:pt x="2986694" y="1639419"/>
                  </a:cubicBezTo>
                  <a:lnTo>
                    <a:pt x="34421" y="1639419"/>
                  </a:lnTo>
                  <a:cubicBezTo>
                    <a:pt x="15411" y="1639419"/>
                    <a:pt x="0" y="1624008"/>
                    <a:pt x="0" y="1604998"/>
                  </a:cubicBezTo>
                  <a:lnTo>
                    <a:pt x="0" y="34421"/>
                  </a:lnTo>
                  <a:cubicBezTo>
                    <a:pt x="0" y="25292"/>
                    <a:pt x="3627" y="16537"/>
                    <a:pt x="10082" y="10082"/>
                  </a:cubicBezTo>
                  <a:cubicBezTo>
                    <a:pt x="16537" y="3627"/>
                    <a:pt x="25292" y="0"/>
                    <a:pt x="34421" y="0"/>
                  </a:cubicBezTo>
                  <a:close/>
                </a:path>
              </a:pathLst>
            </a:custGeom>
            <a:solidFill>
              <a:srgbClr val="21DEE8">
                <a:alpha val="1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3021115" cy="1706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4361" y="3663800"/>
            <a:ext cx="11470795" cy="6512916"/>
            <a:chOff x="0" y="0"/>
            <a:chExt cx="3021115" cy="17153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21115" cy="1715336"/>
            </a:xfrm>
            <a:custGeom>
              <a:avLst/>
              <a:gdLst/>
              <a:ahLst/>
              <a:cxnLst/>
              <a:rect r="r" b="b" t="t" l="l"/>
              <a:pathLst>
                <a:path h="1715336" w="3021115">
                  <a:moveTo>
                    <a:pt x="34421" y="0"/>
                  </a:moveTo>
                  <a:lnTo>
                    <a:pt x="2986694" y="0"/>
                  </a:lnTo>
                  <a:cubicBezTo>
                    <a:pt x="2995823" y="0"/>
                    <a:pt x="3004578" y="3627"/>
                    <a:pt x="3011033" y="10082"/>
                  </a:cubicBezTo>
                  <a:cubicBezTo>
                    <a:pt x="3017488" y="16537"/>
                    <a:pt x="3021115" y="25292"/>
                    <a:pt x="3021115" y="34421"/>
                  </a:cubicBezTo>
                  <a:lnTo>
                    <a:pt x="3021115" y="1680915"/>
                  </a:lnTo>
                  <a:cubicBezTo>
                    <a:pt x="3021115" y="1690044"/>
                    <a:pt x="3017488" y="1698799"/>
                    <a:pt x="3011033" y="1705254"/>
                  </a:cubicBezTo>
                  <a:cubicBezTo>
                    <a:pt x="3004578" y="1711709"/>
                    <a:pt x="2995823" y="1715336"/>
                    <a:pt x="2986694" y="1715336"/>
                  </a:cubicBezTo>
                  <a:lnTo>
                    <a:pt x="34421" y="1715336"/>
                  </a:lnTo>
                  <a:cubicBezTo>
                    <a:pt x="15411" y="1715336"/>
                    <a:pt x="0" y="1699925"/>
                    <a:pt x="0" y="1680915"/>
                  </a:cubicBezTo>
                  <a:lnTo>
                    <a:pt x="0" y="34421"/>
                  </a:lnTo>
                  <a:cubicBezTo>
                    <a:pt x="0" y="25292"/>
                    <a:pt x="3627" y="16537"/>
                    <a:pt x="10082" y="10082"/>
                  </a:cubicBezTo>
                  <a:cubicBezTo>
                    <a:pt x="16537" y="3627"/>
                    <a:pt x="25292" y="0"/>
                    <a:pt x="34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004AB8">
                      <a:alpha val="100000"/>
                    </a:srgbClr>
                  </a:gs>
                  <a:gs pos="100000">
                    <a:srgbClr val="00FFD1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3021115" cy="1782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419047" y="1798562"/>
            <a:ext cx="2619885" cy="2532798"/>
          </a:xfrm>
          <a:custGeom>
            <a:avLst/>
            <a:gdLst/>
            <a:ahLst/>
            <a:cxnLst/>
            <a:rect r="r" b="b" t="t" l="l"/>
            <a:pathLst>
              <a:path h="2532798" w="2619885">
                <a:moveTo>
                  <a:pt x="0" y="0"/>
                </a:moveTo>
                <a:lnTo>
                  <a:pt x="2619885" y="0"/>
                </a:lnTo>
                <a:lnTo>
                  <a:pt x="2619885" y="2532797"/>
                </a:lnTo>
                <a:lnTo>
                  <a:pt x="0" y="2532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447956" y="1254977"/>
            <a:ext cx="7067861" cy="3183243"/>
            <a:chOff x="0" y="0"/>
            <a:chExt cx="8459470" cy="3810000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8001000" y="0"/>
                  </a:moveTo>
                  <a:lnTo>
                    <a:pt x="458470" y="0"/>
                  </a:lnTo>
                  <a:cubicBezTo>
                    <a:pt x="204470" y="0"/>
                    <a:pt x="0" y="205740"/>
                    <a:pt x="0" y="458470"/>
                  </a:cubicBezTo>
                  <a:lnTo>
                    <a:pt x="0" y="2320290"/>
                  </a:lnTo>
                  <a:cubicBezTo>
                    <a:pt x="0" y="2451100"/>
                    <a:pt x="55880" y="2576830"/>
                    <a:pt x="154939" y="2663190"/>
                  </a:cubicBezTo>
                  <a:lnTo>
                    <a:pt x="1318260" y="3693160"/>
                  </a:lnTo>
                  <a:cubicBezTo>
                    <a:pt x="1402080" y="3768090"/>
                    <a:pt x="1510030" y="3808730"/>
                    <a:pt x="1623060" y="3808730"/>
                  </a:cubicBezTo>
                  <a:lnTo>
                    <a:pt x="4699000" y="3808730"/>
                  </a:lnTo>
                  <a:cubicBezTo>
                    <a:pt x="4953000" y="3808730"/>
                    <a:pt x="5157470" y="3602990"/>
                    <a:pt x="5157470" y="3350260"/>
                  </a:cubicBezTo>
                  <a:lnTo>
                    <a:pt x="5157470" y="3227070"/>
                  </a:lnTo>
                  <a:cubicBezTo>
                    <a:pt x="5157470" y="2973070"/>
                    <a:pt x="5363210" y="2768600"/>
                    <a:pt x="5615940" y="2768600"/>
                  </a:cubicBezTo>
                  <a:lnTo>
                    <a:pt x="8001000" y="2768600"/>
                  </a:lnTo>
                  <a:cubicBezTo>
                    <a:pt x="8253730" y="2768600"/>
                    <a:pt x="8459470" y="2562860"/>
                    <a:pt x="8459470" y="2310130"/>
                  </a:cubicBezTo>
                  <a:lnTo>
                    <a:pt x="8459470" y="458470"/>
                  </a:lnTo>
                  <a:cubicBezTo>
                    <a:pt x="8459470" y="205740"/>
                    <a:pt x="8253730" y="0"/>
                    <a:pt x="8001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4411" r="0" b="-14411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-1591185" y="5143500"/>
            <a:ext cx="2619885" cy="2532798"/>
          </a:xfrm>
          <a:custGeom>
            <a:avLst/>
            <a:gdLst/>
            <a:ahLst/>
            <a:cxnLst/>
            <a:rect r="r" b="b" t="t" l="l"/>
            <a:pathLst>
              <a:path h="2532798" w="2619885">
                <a:moveTo>
                  <a:pt x="0" y="0"/>
                </a:moveTo>
                <a:lnTo>
                  <a:pt x="2619885" y="0"/>
                </a:lnTo>
                <a:lnTo>
                  <a:pt x="2619885" y="2532798"/>
                </a:lnTo>
                <a:lnTo>
                  <a:pt x="0" y="2532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96563"/>
            <a:ext cx="9703982" cy="208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0"/>
              </a:lnSpc>
            </a:pPr>
            <a:r>
              <a:rPr lang="en-US" sz="10814" b="true">
                <a:solidFill>
                  <a:srgbClr val="00FFD1"/>
                </a:solidFill>
                <a:latin typeface="Neo Sans Bold"/>
                <a:ea typeface="Neo Sans Bold"/>
                <a:cs typeface="Neo Sans Bold"/>
                <a:sym typeface="Neo Sans Bold"/>
              </a:rPr>
              <a:t>Main 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4523" y="4264684"/>
            <a:ext cx="9942371" cy="54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2419" indent="-361209" lvl="1">
              <a:lnSpc>
                <a:spcPts val="4349"/>
              </a:lnSpc>
              <a:buFont typeface="Arial"/>
              <a:buChar char="•"/>
            </a:pPr>
            <a:r>
              <a:rPr lang="en-US" sz="3346" spc="-1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 and user-friendly interface.</a:t>
            </a:r>
          </a:p>
          <a:p>
            <a:pPr algn="just">
              <a:lnSpc>
                <a:spcPts val="4349"/>
              </a:lnSpc>
            </a:pPr>
          </a:p>
          <a:p>
            <a:pPr algn="just" marL="722419" indent="-361209" lvl="1">
              <a:lnSpc>
                <a:spcPts val="4349"/>
              </a:lnSpc>
              <a:buFont typeface="Arial"/>
              <a:buChar char="•"/>
            </a:pPr>
            <a:r>
              <a:rPr lang="en-US" sz="3346" spc="-1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Beneficiary and donor records management.</a:t>
            </a:r>
          </a:p>
          <a:p>
            <a:pPr algn="just">
              <a:lnSpc>
                <a:spcPts val="4349"/>
              </a:lnSpc>
            </a:pPr>
          </a:p>
          <a:p>
            <a:pPr algn="just" marL="722419" indent="-361209" lvl="1">
              <a:lnSpc>
                <a:spcPts val="4349"/>
              </a:lnSpc>
              <a:buFont typeface="Arial"/>
              <a:buChar char="•"/>
            </a:pPr>
            <a:r>
              <a:rPr lang="en-US" sz="3346" spc="-1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Donation tracking (cash and items).</a:t>
            </a:r>
          </a:p>
          <a:p>
            <a:pPr algn="just">
              <a:lnSpc>
                <a:spcPts val="4349"/>
              </a:lnSpc>
            </a:pPr>
          </a:p>
          <a:p>
            <a:pPr algn="just" marL="722419" indent="-361209" lvl="1">
              <a:lnSpc>
                <a:spcPts val="4349"/>
              </a:lnSpc>
              <a:buFont typeface="Arial"/>
              <a:buChar char="•"/>
            </a:pPr>
            <a:r>
              <a:rPr lang="en-US" sz="3346" spc="-1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Volunteer registration and task assignment.</a:t>
            </a:r>
          </a:p>
          <a:p>
            <a:pPr algn="just">
              <a:lnSpc>
                <a:spcPts val="4349"/>
              </a:lnSpc>
            </a:pPr>
          </a:p>
          <a:p>
            <a:pPr algn="just" marL="722419" indent="-361209" lvl="1">
              <a:lnSpc>
                <a:spcPts val="4349"/>
              </a:lnSpc>
              <a:buFont typeface="Arial"/>
              <a:buChar char="•"/>
            </a:pPr>
            <a:r>
              <a:rPr lang="en-US" sz="3346" spc="-1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Report generation and printing.</a:t>
            </a:r>
          </a:p>
          <a:p>
            <a:pPr algn="just" marL="0" indent="0" lvl="0">
              <a:lnSpc>
                <a:spcPts val="434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74611" y="765175"/>
            <a:ext cx="5095744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C++ DESKTOP APPLICATION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17" t="0" r="-33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1076D">
                    <a:alpha val="64000"/>
                  </a:srgbClr>
                </a:gs>
                <a:gs pos="100000">
                  <a:srgbClr val="144357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9099" y="3723542"/>
            <a:ext cx="13595871" cy="4396873"/>
            <a:chOff x="0" y="0"/>
            <a:chExt cx="3580805" cy="11580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80805" cy="1158024"/>
            </a:xfrm>
            <a:custGeom>
              <a:avLst/>
              <a:gdLst/>
              <a:ahLst/>
              <a:cxnLst/>
              <a:rect r="r" b="b" t="t" l="l"/>
              <a:pathLst>
                <a:path h="1158024" w="3580805">
                  <a:moveTo>
                    <a:pt x="29041" y="0"/>
                  </a:moveTo>
                  <a:lnTo>
                    <a:pt x="3551765" y="0"/>
                  </a:lnTo>
                  <a:cubicBezTo>
                    <a:pt x="3559466" y="0"/>
                    <a:pt x="3566853" y="3060"/>
                    <a:pt x="3572299" y="8506"/>
                  </a:cubicBezTo>
                  <a:cubicBezTo>
                    <a:pt x="3577746" y="13952"/>
                    <a:pt x="3580805" y="21339"/>
                    <a:pt x="3580805" y="29041"/>
                  </a:cubicBezTo>
                  <a:lnTo>
                    <a:pt x="3580805" y="1128983"/>
                  </a:lnTo>
                  <a:cubicBezTo>
                    <a:pt x="3580805" y="1136685"/>
                    <a:pt x="3577746" y="1144072"/>
                    <a:pt x="3572299" y="1149518"/>
                  </a:cubicBezTo>
                  <a:cubicBezTo>
                    <a:pt x="3566853" y="1154964"/>
                    <a:pt x="3559466" y="1158024"/>
                    <a:pt x="3551765" y="1158024"/>
                  </a:cubicBezTo>
                  <a:lnTo>
                    <a:pt x="29041" y="1158024"/>
                  </a:lnTo>
                  <a:cubicBezTo>
                    <a:pt x="13002" y="1158024"/>
                    <a:pt x="0" y="1145022"/>
                    <a:pt x="0" y="1128983"/>
                  </a:cubicBezTo>
                  <a:lnTo>
                    <a:pt x="0" y="29041"/>
                  </a:lnTo>
                  <a:cubicBezTo>
                    <a:pt x="0" y="21339"/>
                    <a:pt x="3060" y="13952"/>
                    <a:pt x="8506" y="8506"/>
                  </a:cubicBezTo>
                  <a:cubicBezTo>
                    <a:pt x="13952" y="3060"/>
                    <a:pt x="21339" y="0"/>
                    <a:pt x="29041" y="0"/>
                  </a:cubicBezTo>
                  <a:close/>
                </a:path>
              </a:pathLst>
            </a:custGeom>
            <a:solidFill>
              <a:srgbClr val="21DEE8">
                <a:alpha val="1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3580805" cy="1224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9099" y="3723542"/>
            <a:ext cx="13595871" cy="4396873"/>
            <a:chOff x="0" y="0"/>
            <a:chExt cx="3580805" cy="11580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80805" cy="1158024"/>
            </a:xfrm>
            <a:custGeom>
              <a:avLst/>
              <a:gdLst/>
              <a:ahLst/>
              <a:cxnLst/>
              <a:rect r="r" b="b" t="t" l="l"/>
              <a:pathLst>
                <a:path h="1158024" w="3580805">
                  <a:moveTo>
                    <a:pt x="29041" y="0"/>
                  </a:moveTo>
                  <a:lnTo>
                    <a:pt x="3551765" y="0"/>
                  </a:lnTo>
                  <a:cubicBezTo>
                    <a:pt x="3559466" y="0"/>
                    <a:pt x="3566853" y="3060"/>
                    <a:pt x="3572299" y="8506"/>
                  </a:cubicBezTo>
                  <a:cubicBezTo>
                    <a:pt x="3577746" y="13952"/>
                    <a:pt x="3580805" y="21339"/>
                    <a:pt x="3580805" y="29041"/>
                  </a:cubicBezTo>
                  <a:lnTo>
                    <a:pt x="3580805" y="1128983"/>
                  </a:lnTo>
                  <a:cubicBezTo>
                    <a:pt x="3580805" y="1136685"/>
                    <a:pt x="3577746" y="1144072"/>
                    <a:pt x="3572299" y="1149518"/>
                  </a:cubicBezTo>
                  <a:cubicBezTo>
                    <a:pt x="3566853" y="1154964"/>
                    <a:pt x="3559466" y="1158024"/>
                    <a:pt x="3551765" y="1158024"/>
                  </a:cubicBezTo>
                  <a:lnTo>
                    <a:pt x="29041" y="1158024"/>
                  </a:lnTo>
                  <a:cubicBezTo>
                    <a:pt x="13002" y="1158024"/>
                    <a:pt x="0" y="1145022"/>
                    <a:pt x="0" y="1128983"/>
                  </a:cubicBezTo>
                  <a:lnTo>
                    <a:pt x="0" y="29041"/>
                  </a:lnTo>
                  <a:cubicBezTo>
                    <a:pt x="0" y="21339"/>
                    <a:pt x="3060" y="13952"/>
                    <a:pt x="8506" y="8506"/>
                  </a:cubicBezTo>
                  <a:cubicBezTo>
                    <a:pt x="13952" y="3060"/>
                    <a:pt x="21339" y="0"/>
                    <a:pt x="290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004AB8">
                      <a:alpha val="100000"/>
                    </a:srgbClr>
                  </a:gs>
                  <a:gs pos="100000">
                    <a:srgbClr val="00FFD1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3580805" cy="1224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800258" y="573987"/>
            <a:ext cx="3080026" cy="2641261"/>
            <a:chOff x="0" y="0"/>
            <a:chExt cx="502278" cy="430726"/>
          </a:xfrm>
        </p:grpSpPr>
        <p:sp>
          <p:nvSpPr>
            <p:cNvPr name="Freeform 14" id="14"/>
            <p:cNvSpPr/>
            <p:nvPr/>
          </p:nvSpPr>
          <p:spPr>
            <a:xfrm flipH="true" flipV="false" rot="0">
              <a:off x="0" y="0"/>
              <a:ext cx="502278" cy="430726"/>
            </a:xfrm>
            <a:custGeom>
              <a:avLst/>
              <a:gdLst/>
              <a:ahLst/>
              <a:cxnLst/>
              <a:rect r="r" b="b" t="t" l="l"/>
              <a:pathLst>
                <a:path h="430726" w="502278">
                  <a:moveTo>
                    <a:pt x="321300" y="0"/>
                  </a:moveTo>
                  <a:lnTo>
                    <a:pt x="180978" y="0"/>
                  </a:lnTo>
                  <a:cubicBezTo>
                    <a:pt x="81027" y="0"/>
                    <a:pt x="0" y="81027"/>
                    <a:pt x="0" y="180978"/>
                  </a:cubicBezTo>
                  <a:lnTo>
                    <a:pt x="0" y="249748"/>
                  </a:lnTo>
                  <a:cubicBezTo>
                    <a:pt x="0" y="349699"/>
                    <a:pt x="81027" y="430726"/>
                    <a:pt x="180978" y="430726"/>
                  </a:cubicBezTo>
                  <a:lnTo>
                    <a:pt x="321300" y="430726"/>
                  </a:lnTo>
                  <a:cubicBezTo>
                    <a:pt x="421251" y="430726"/>
                    <a:pt x="502278" y="349699"/>
                    <a:pt x="502278" y="249748"/>
                  </a:cubicBezTo>
                  <a:lnTo>
                    <a:pt x="502278" y="180978"/>
                  </a:lnTo>
                  <a:cubicBezTo>
                    <a:pt x="502278" y="81027"/>
                    <a:pt x="421251" y="0"/>
                    <a:pt x="321300" y="0"/>
                  </a:cubicBezTo>
                  <a:close/>
                </a:path>
              </a:pathLst>
            </a:custGeom>
            <a:blipFill>
              <a:blip r:embed="rId3"/>
              <a:stretch>
                <a:fillRect l="-26169" t="0" r="-2616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2051" y="7532814"/>
            <a:ext cx="3080026" cy="2641261"/>
            <a:chOff x="0" y="0"/>
            <a:chExt cx="502278" cy="4307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2278" cy="430726"/>
            </a:xfrm>
            <a:custGeom>
              <a:avLst/>
              <a:gdLst/>
              <a:ahLst/>
              <a:cxnLst/>
              <a:rect r="r" b="b" t="t" l="l"/>
              <a:pathLst>
                <a:path h="430726" w="502278">
                  <a:moveTo>
                    <a:pt x="180978" y="0"/>
                  </a:moveTo>
                  <a:lnTo>
                    <a:pt x="321300" y="0"/>
                  </a:lnTo>
                  <a:cubicBezTo>
                    <a:pt x="421251" y="0"/>
                    <a:pt x="502278" y="81027"/>
                    <a:pt x="502278" y="180978"/>
                  </a:cubicBezTo>
                  <a:lnTo>
                    <a:pt x="502278" y="249748"/>
                  </a:lnTo>
                  <a:cubicBezTo>
                    <a:pt x="502278" y="349699"/>
                    <a:pt x="421251" y="430726"/>
                    <a:pt x="321300" y="430726"/>
                  </a:cubicBezTo>
                  <a:lnTo>
                    <a:pt x="180978" y="430726"/>
                  </a:lnTo>
                  <a:cubicBezTo>
                    <a:pt x="81027" y="430726"/>
                    <a:pt x="0" y="349699"/>
                    <a:pt x="0" y="249748"/>
                  </a:cubicBezTo>
                  <a:lnTo>
                    <a:pt x="0" y="180978"/>
                  </a:lnTo>
                  <a:cubicBezTo>
                    <a:pt x="0" y="81027"/>
                    <a:pt x="81027" y="0"/>
                    <a:pt x="180978" y="0"/>
                  </a:cubicBezTo>
                  <a:close/>
                </a:path>
              </a:pathLst>
            </a:custGeom>
            <a:blipFill>
              <a:blip r:embed="rId4"/>
              <a:stretch>
                <a:fillRect l="-26226" t="0" r="-26226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338159" y="1982628"/>
            <a:ext cx="1953621" cy="1232621"/>
            <a:chOff x="0" y="0"/>
            <a:chExt cx="349330" cy="220407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349330" cy="220407"/>
            </a:xfrm>
            <a:custGeom>
              <a:avLst/>
              <a:gdLst/>
              <a:ahLst/>
              <a:cxnLst/>
              <a:rect r="r" b="b" t="t" l="l"/>
              <a:pathLst>
                <a:path h="220407" w="349330">
                  <a:moveTo>
                    <a:pt x="239127" y="0"/>
                  </a:moveTo>
                  <a:lnTo>
                    <a:pt x="110203" y="0"/>
                  </a:lnTo>
                  <a:cubicBezTo>
                    <a:pt x="49340" y="0"/>
                    <a:pt x="0" y="49340"/>
                    <a:pt x="0" y="110203"/>
                  </a:cubicBezTo>
                  <a:lnTo>
                    <a:pt x="0" y="110203"/>
                  </a:lnTo>
                  <a:cubicBezTo>
                    <a:pt x="0" y="139431"/>
                    <a:pt x="11611" y="167462"/>
                    <a:pt x="32278" y="188129"/>
                  </a:cubicBezTo>
                  <a:cubicBezTo>
                    <a:pt x="52945" y="208796"/>
                    <a:pt x="80976" y="220407"/>
                    <a:pt x="110203" y="220407"/>
                  </a:cubicBezTo>
                  <a:lnTo>
                    <a:pt x="239127" y="220407"/>
                  </a:lnTo>
                  <a:cubicBezTo>
                    <a:pt x="299991" y="220407"/>
                    <a:pt x="349330" y="171067"/>
                    <a:pt x="349330" y="110203"/>
                  </a:cubicBezTo>
                  <a:lnTo>
                    <a:pt x="349330" y="110203"/>
                  </a:lnTo>
                  <a:cubicBezTo>
                    <a:pt x="349330" y="49340"/>
                    <a:pt x="299991" y="0"/>
                    <a:pt x="23912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9357" r="-33060" b="-9357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460993" y="8396413"/>
            <a:ext cx="1953621" cy="1232621"/>
            <a:chOff x="0" y="0"/>
            <a:chExt cx="349330" cy="2204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9330" cy="220407"/>
            </a:xfrm>
            <a:custGeom>
              <a:avLst/>
              <a:gdLst/>
              <a:ahLst/>
              <a:cxnLst/>
              <a:rect r="r" b="b" t="t" l="l"/>
              <a:pathLst>
                <a:path h="220407" w="349330">
                  <a:moveTo>
                    <a:pt x="110203" y="0"/>
                  </a:moveTo>
                  <a:lnTo>
                    <a:pt x="239127" y="0"/>
                  </a:lnTo>
                  <a:cubicBezTo>
                    <a:pt x="299991" y="0"/>
                    <a:pt x="349330" y="49340"/>
                    <a:pt x="349330" y="110203"/>
                  </a:cubicBezTo>
                  <a:lnTo>
                    <a:pt x="349330" y="110203"/>
                  </a:lnTo>
                  <a:cubicBezTo>
                    <a:pt x="349330" y="139431"/>
                    <a:pt x="337720" y="167462"/>
                    <a:pt x="317053" y="188129"/>
                  </a:cubicBezTo>
                  <a:cubicBezTo>
                    <a:pt x="296385" y="208796"/>
                    <a:pt x="268355" y="220407"/>
                    <a:pt x="239127" y="220407"/>
                  </a:cubicBezTo>
                  <a:lnTo>
                    <a:pt x="110203" y="220407"/>
                  </a:lnTo>
                  <a:cubicBezTo>
                    <a:pt x="49340" y="220407"/>
                    <a:pt x="0" y="171067"/>
                    <a:pt x="0" y="110203"/>
                  </a:cubicBezTo>
                  <a:lnTo>
                    <a:pt x="0" y="110203"/>
                  </a:lnTo>
                  <a:cubicBezTo>
                    <a:pt x="0" y="49340"/>
                    <a:pt x="49340" y="0"/>
                    <a:pt x="110203" y="0"/>
                  </a:cubicBezTo>
                  <a:close/>
                </a:path>
              </a:pathLst>
            </a:custGeom>
            <a:blipFill>
              <a:blip r:embed="rId6"/>
              <a:stretch>
                <a:fillRect l="-6042" t="0" r="-6042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143085" y="2238919"/>
            <a:ext cx="3271529" cy="3162781"/>
          </a:xfrm>
          <a:custGeom>
            <a:avLst/>
            <a:gdLst/>
            <a:ahLst/>
            <a:cxnLst/>
            <a:rect r="r" b="b" t="t" l="l"/>
            <a:pathLst>
              <a:path h="3162781" w="3271529">
                <a:moveTo>
                  <a:pt x="0" y="0"/>
                </a:moveTo>
                <a:lnTo>
                  <a:pt x="3271530" y="0"/>
                </a:lnTo>
                <a:lnTo>
                  <a:pt x="3271530" y="3162781"/>
                </a:lnTo>
                <a:lnTo>
                  <a:pt x="0" y="31627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612554" y="6405262"/>
            <a:ext cx="2532361" cy="2448182"/>
          </a:xfrm>
          <a:custGeom>
            <a:avLst/>
            <a:gdLst/>
            <a:ahLst/>
            <a:cxnLst/>
            <a:rect r="r" b="b" t="t" l="l"/>
            <a:pathLst>
              <a:path h="2448182" w="2532361">
                <a:moveTo>
                  <a:pt x="0" y="0"/>
                </a:moveTo>
                <a:lnTo>
                  <a:pt x="2532361" y="0"/>
                </a:lnTo>
                <a:lnTo>
                  <a:pt x="2532361" y="2448182"/>
                </a:lnTo>
                <a:lnTo>
                  <a:pt x="0" y="2448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74611" y="1763553"/>
            <a:ext cx="11596327" cy="105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5"/>
              </a:lnSpc>
            </a:pPr>
            <a:r>
              <a:rPr lang="en-US" sz="5467" b="true">
                <a:solidFill>
                  <a:srgbClr val="00FFD1"/>
                </a:solidFill>
                <a:latin typeface="Neo Sans Bold"/>
                <a:ea typeface="Neo Sans Bold"/>
                <a:cs typeface="Neo Sans Bold"/>
                <a:sym typeface="Neo Sans Bold"/>
              </a:rPr>
              <a:t>System Functionalities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44010" y="3751388"/>
            <a:ext cx="7889828" cy="464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 spc="-1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Add/Edit/Delete/View data records.</a:t>
            </a:r>
          </a:p>
          <a:p>
            <a:pPr algn="ctr">
              <a:lnSpc>
                <a:spcPts val="3769"/>
              </a:lnSpc>
            </a:pPr>
          </a:p>
          <a:p>
            <a:pPr algn="ctr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 spc="-1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Advanced search and filtering.</a:t>
            </a:r>
          </a:p>
          <a:p>
            <a:pPr algn="ctr" marL="626106" indent="-313053" lvl="1">
              <a:lnSpc>
                <a:spcPts val="3769"/>
              </a:lnSpc>
              <a:buFont typeface="Arial"/>
              <a:buChar char="•"/>
            </a:pPr>
          </a:p>
          <a:p>
            <a:pPr algn="ctr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 spc="-1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Export data to Excel or PDF.</a:t>
            </a:r>
          </a:p>
          <a:p>
            <a:pPr algn="ctr" marL="626106" indent="-313053" lvl="1">
              <a:lnSpc>
                <a:spcPts val="3769"/>
              </a:lnSpc>
              <a:buFont typeface="Arial"/>
              <a:buChar char="•"/>
            </a:pPr>
          </a:p>
          <a:p>
            <a:pPr algn="ctr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 spc="-1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Role-based access permissions.</a:t>
            </a:r>
          </a:p>
          <a:p>
            <a:pPr algn="ctr" marL="626106" indent="-313053" lvl="1">
              <a:lnSpc>
                <a:spcPts val="3769"/>
              </a:lnSpc>
              <a:buFont typeface="Arial"/>
              <a:buChar char="•"/>
            </a:pPr>
          </a:p>
          <a:p>
            <a:pPr algn="ctr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 spc="-1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Secure login system for administrators.</a:t>
            </a:r>
          </a:p>
          <a:p>
            <a:pPr algn="ctr" marL="0" indent="0" lvl="0">
              <a:lnSpc>
                <a:spcPts val="273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574611" y="765175"/>
            <a:ext cx="5095744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C++ DESKTOP APPLICATION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317" t="0" r="-331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11076D">
                    <a:alpha val="64000"/>
                  </a:srgbClr>
                </a:gs>
                <a:gs pos="100000">
                  <a:srgbClr val="144357">
                    <a:alpha val="6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2296" y="1842910"/>
            <a:ext cx="3231207" cy="3123798"/>
          </a:xfrm>
          <a:custGeom>
            <a:avLst/>
            <a:gdLst/>
            <a:ahLst/>
            <a:cxnLst/>
            <a:rect r="r" b="b" t="t" l="l"/>
            <a:pathLst>
              <a:path h="3123798" w="3231207">
                <a:moveTo>
                  <a:pt x="0" y="0"/>
                </a:moveTo>
                <a:lnTo>
                  <a:pt x="3231207" y="0"/>
                </a:lnTo>
                <a:lnTo>
                  <a:pt x="3231207" y="3123799"/>
                </a:lnTo>
                <a:lnTo>
                  <a:pt x="0" y="3123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714784" y="1426035"/>
            <a:ext cx="16372907" cy="3540674"/>
            <a:chOff x="0" y="0"/>
            <a:chExt cx="2536592" cy="548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36592" cy="548543"/>
            </a:xfrm>
            <a:custGeom>
              <a:avLst/>
              <a:gdLst/>
              <a:ahLst/>
              <a:cxnLst/>
              <a:rect r="r" b="b" t="t" l="l"/>
              <a:pathLst>
                <a:path h="548543" w="2536592">
                  <a:moveTo>
                    <a:pt x="34045" y="0"/>
                  </a:moveTo>
                  <a:lnTo>
                    <a:pt x="2502546" y="0"/>
                  </a:lnTo>
                  <a:cubicBezTo>
                    <a:pt x="2521349" y="0"/>
                    <a:pt x="2536592" y="15243"/>
                    <a:pt x="2536592" y="34045"/>
                  </a:cubicBezTo>
                  <a:lnTo>
                    <a:pt x="2536592" y="514498"/>
                  </a:lnTo>
                  <a:cubicBezTo>
                    <a:pt x="2536592" y="533300"/>
                    <a:pt x="2521349" y="548543"/>
                    <a:pt x="2502546" y="548543"/>
                  </a:cubicBezTo>
                  <a:lnTo>
                    <a:pt x="34045" y="548543"/>
                  </a:lnTo>
                  <a:cubicBezTo>
                    <a:pt x="15243" y="548543"/>
                    <a:pt x="0" y="533300"/>
                    <a:pt x="0" y="514498"/>
                  </a:cubicBezTo>
                  <a:lnTo>
                    <a:pt x="0" y="34045"/>
                  </a:lnTo>
                  <a:cubicBezTo>
                    <a:pt x="0" y="15243"/>
                    <a:pt x="15243" y="0"/>
                    <a:pt x="3404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7166" r="0" b="-2716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261338" y="5286771"/>
            <a:ext cx="10562248" cy="4794989"/>
            <a:chOff x="0" y="0"/>
            <a:chExt cx="2781827" cy="12628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81827" cy="1262878"/>
            </a:xfrm>
            <a:custGeom>
              <a:avLst/>
              <a:gdLst/>
              <a:ahLst/>
              <a:cxnLst/>
              <a:rect r="r" b="b" t="t" l="l"/>
              <a:pathLst>
                <a:path h="1262878" w="2781827">
                  <a:moveTo>
                    <a:pt x="37382" y="0"/>
                  </a:moveTo>
                  <a:lnTo>
                    <a:pt x="2744445" y="0"/>
                  </a:lnTo>
                  <a:cubicBezTo>
                    <a:pt x="2754359" y="0"/>
                    <a:pt x="2763867" y="3938"/>
                    <a:pt x="2770878" y="10949"/>
                  </a:cubicBezTo>
                  <a:cubicBezTo>
                    <a:pt x="2777888" y="17959"/>
                    <a:pt x="2781827" y="27468"/>
                    <a:pt x="2781827" y="37382"/>
                  </a:cubicBezTo>
                  <a:lnTo>
                    <a:pt x="2781827" y="1225496"/>
                  </a:lnTo>
                  <a:cubicBezTo>
                    <a:pt x="2781827" y="1246141"/>
                    <a:pt x="2765090" y="1262878"/>
                    <a:pt x="2744445" y="1262878"/>
                  </a:cubicBezTo>
                  <a:lnTo>
                    <a:pt x="37382" y="1262878"/>
                  </a:lnTo>
                  <a:cubicBezTo>
                    <a:pt x="16736" y="1262878"/>
                    <a:pt x="0" y="1246141"/>
                    <a:pt x="0" y="1225496"/>
                  </a:cubicBezTo>
                  <a:lnTo>
                    <a:pt x="0" y="37382"/>
                  </a:lnTo>
                  <a:cubicBezTo>
                    <a:pt x="0" y="16736"/>
                    <a:pt x="16736" y="0"/>
                    <a:pt x="37382" y="0"/>
                  </a:cubicBezTo>
                  <a:close/>
                </a:path>
              </a:pathLst>
            </a:custGeom>
            <a:solidFill>
              <a:srgbClr val="21DEE8">
                <a:alpha val="12941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2781827" cy="1329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61338" y="5286771"/>
            <a:ext cx="10723527" cy="4794989"/>
            <a:chOff x="0" y="0"/>
            <a:chExt cx="2824303" cy="12628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24303" cy="1262878"/>
            </a:xfrm>
            <a:custGeom>
              <a:avLst/>
              <a:gdLst/>
              <a:ahLst/>
              <a:cxnLst/>
              <a:rect r="r" b="b" t="t" l="l"/>
              <a:pathLst>
                <a:path h="1262878" w="2824303">
                  <a:moveTo>
                    <a:pt x="36820" y="0"/>
                  </a:moveTo>
                  <a:lnTo>
                    <a:pt x="2787484" y="0"/>
                  </a:lnTo>
                  <a:cubicBezTo>
                    <a:pt x="2807819" y="0"/>
                    <a:pt x="2824303" y="16485"/>
                    <a:pt x="2824303" y="36820"/>
                  </a:cubicBezTo>
                  <a:lnTo>
                    <a:pt x="2824303" y="1226058"/>
                  </a:lnTo>
                  <a:cubicBezTo>
                    <a:pt x="2824303" y="1246393"/>
                    <a:pt x="2807819" y="1262878"/>
                    <a:pt x="2787484" y="1262878"/>
                  </a:cubicBezTo>
                  <a:lnTo>
                    <a:pt x="36820" y="1262878"/>
                  </a:lnTo>
                  <a:cubicBezTo>
                    <a:pt x="16485" y="1262878"/>
                    <a:pt x="0" y="1246393"/>
                    <a:pt x="0" y="1226058"/>
                  </a:cubicBezTo>
                  <a:lnTo>
                    <a:pt x="0" y="36820"/>
                  </a:lnTo>
                  <a:cubicBezTo>
                    <a:pt x="0" y="16485"/>
                    <a:pt x="16485" y="0"/>
                    <a:pt x="368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004AB8">
                      <a:alpha val="100000"/>
                    </a:srgbClr>
                  </a:gs>
                  <a:gs pos="100000">
                    <a:srgbClr val="00FFD1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824303" cy="1329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5400000">
            <a:off x="16521281" y="7677431"/>
            <a:ext cx="3533438" cy="928827"/>
          </a:xfrm>
          <a:custGeom>
            <a:avLst/>
            <a:gdLst/>
            <a:ahLst/>
            <a:cxnLst/>
            <a:rect r="r" b="b" t="t" l="l"/>
            <a:pathLst>
              <a:path h="928827" w="3533438">
                <a:moveTo>
                  <a:pt x="0" y="0"/>
                </a:moveTo>
                <a:lnTo>
                  <a:pt x="3533438" y="0"/>
                </a:lnTo>
                <a:lnTo>
                  <a:pt x="3533438" y="928827"/>
                </a:lnTo>
                <a:lnTo>
                  <a:pt x="0" y="928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6435" y="6768294"/>
            <a:ext cx="8012096" cy="188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71"/>
              </a:lnSpc>
            </a:pPr>
            <a:r>
              <a:rPr lang="en-US" sz="9765" b="true">
                <a:solidFill>
                  <a:srgbClr val="00FFD1"/>
                </a:solidFill>
                <a:latin typeface="Neo Sans Bold"/>
                <a:ea typeface="Neo Sans Bold"/>
                <a:cs typeface="Neo Sans Bold"/>
                <a:sym typeface="Neo Sans Bold"/>
              </a:rPr>
              <a:t>Benefits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33291" y="5587496"/>
            <a:ext cx="7418344" cy="413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Saves time and reduces human errors.</a:t>
            </a:r>
          </a:p>
          <a:p>
            <a:pPr algn="ctr">
              <a:lnSpc>
                <a:spcPts val="3639"/>
              </a:lnSpc>
            </a:pPr>
          </a:p>
          <a:p>
            <a:pPr algn="ctr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Improves data accessibility and organization.</a:t>
            </a:r>
          </a:p>
          <a:p>
            <a:pPr algn="ctr">
              <a:lnSpc>
                <a:spcPts val="3639"/>
              </a:lnSpc>
            </a:pPr>
          </a:p>
          <a:p>
            <a:pPr algn="ctr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Ensures data security and integrity.</a:t>
            </a:r>
          </a:p>
          <a:p>
            <a:pPr algn="ctr">
              <a:lnSpc>
                <a:spcPts val="3639"/>
              </a:lnSpc>
            </a:pPr>
          </a:p>
          <a:p>
            <a:pPr algn="ctr" marL="604516" indent="-302258" lvl="1">
              <a:lnSpc>
                <a:spcPts val="3639"/>
              </a:lnSpc>
              <a:buFont typeface="Arial"/>
              <a:buChar char="•"/>
            </a:pPr>
            <a:r>
              <a:rPr lang="en-US" sz="2799" spc="-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Supports future scalability and expansion.</a:t>
            </a:r>
          </a:p>
          <a:p>
            <a:pPr algn="ctr" marL="0" indent="0" lvl="0">
              <a:lnSpc>
                <a:spcPts val="363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74611" y="765175"/>
            <a:ext cx="5095744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C++ DESKTOP APPLICATION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DAGoMl_YL5w</dc:identifier>
  <dcterms:modified xsi:type="dcterms:W3CDTF">2011-08-01T06:04:30Z</dcterms:modified>
  <cp:revision>1</cp:revision>
  <dc:title>Khairko</dc:title>
</cp:coreProperties>
</file>